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62" r:id="rId2"/>
    <p:sldId id="327" r:id="rId3"/>
    <p:sldId id="361" r:id="rId4"/>
    <p:sldId id="504" r:id="rId5"/>
    <p:sldId id="355" r:id="rId6"/>
    <p:sldId id="520" r:id="rId7"/>
    <p:sldId id="495" r:id="rId8"/>
    <p:sldId id="511" r:id="rId9"/>
    <p:sldId id="500" r:id="rId10"/>
    <p:sldId id="503" r:id="rId11"/>
    <p:sldId id="508" r:id="rId12"/>
    <p:sldId id="514" r:id="rId13"/>
    <p:sldId id="515" r:id="rId14"/>
    <p:sldId id="397" r:id="rId15"/>
    <p:sldId id="517" r:id="rId16"/>
    <p:sldId id="505" r:id="rId17"/>
    <p:sldId id="518" r:id="rId18"/>
    <p:sldId id="481" r:id="rId19"/>
    <p:sldId id="317" r:id="rId20"/>
    <p:sldId id="373" r:id="rId21"/>
    <p:sldId id="379" r:id="rId22"/>
    <p:sldId id="519" r:id="rId23"/>
    <p:sldId id="506" r:id="rId24"/>
    <p:sldId id="336" r:id="rId25"/>
    <p:sldId id="488" r:id="rId26"/>
    <p:sldId id="493" r:id="rId27"/>
    <p:sldId id="359" r:id="rId28"/>
    <p:sldId id="369" r:id="rId29"/>
    <p:sldId id="509" r:id="rId30"/>
    <p:sldId id="484" r:id="rId31"/>
    <p:sldId id="482" r:id="rId32"/>
    <p:sldId id="390"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464" userDrawn="1">
          <p15:clr>
            <a:srgbClr val="A4A3A4"/>
          </p15:clr>
        </p15:guide>
        <p15:guide id="4" pos="240" userDrawn="1">
          <p15:clr>
            <a:srgbClr val="A4A3A4"/>
          </p15:clr>
        </p15:guide>
        <p15:guide id="5" orient="horz" pos="1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2C2D2-FCFE-427A-4203-89A4566E471A}" name="Simeone, Melissa (Boston)" initials="SM(" userId="S::MSimeone@mfs.com::ac66bbfa-3c9a-4f62-bf22-6e4dfbccf1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lhane, Sheridan A. (Boston)" initials="CSA(" lastIdx="1" clrIdx="0">
    <p:extLst>
      <p:ext uri="{19B8F6BF-5375-455C-9EA6-DF929625EA0E}">
        <p15:presenceInfo xmlns:p15="http://schemas.microsoft.com/office/powerpoint/2012/main" userId="Culhane, Sheridan A. (Boston)" providerId="None"/>
      </p:ext>
    </p:extLst>
  </p:cmAuthor>
  <p:cmAuthor id="2" name="Simeone, Melissa (Boston)" initials="SM(" lastIdx="16" clrIdx="1">
    <p:extLst>
      <p:ext uri="{19B8F6BF-5375-455C-9EA6-DF929625EA0E}">
        <p15:presenceInfo xmlns:p15="http://schemas.microsoft.com/office/powerpoint/2012/main" userId="S::MSimeone@mfs.com::ac66bbfa-3c9a-4f62-bf22-6e4dfbccf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1A5"/>
    <a:srgbClr val="D236A5"/>
    <a:srgbClr val="EBEBEB"/>
    <a:srgbClr val="E2E1DD"/>
    <a:srgbClr val="E7E7E5"/>
    <a:srgbClr val="ECECEC"/>
    <a:srgbClr val="E5E4E2"/>
    <a:srgbClr val="1E1E1E"/>
    <a:srgbClr val="FFFFFF"/>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1660" autoAdjust="0"/>
  </p:normalViewPr>
  <p:slideViewPr>
    <p:cSldViewPr snapToGrid="0" snapToObjects="1" showGuides="1">
      <p:cViewPr varScale="1">
        <p:scale>
          <a:sx n="81" d="100"/>
          <a:sy n="81" d="100"/>
        </p:scale>
        <p:origin x="1896" y="96"/>
      </p:cViewPr>
      <p:guideLst>
        <p:guide pos="7464"/>
        <p:guide pos="240"/>
        <p:guide orient="horz" pos="192"/>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A888F56-092D-BC4D-B9EC-3909A178C120}" type="datetimeFigureOut">
              <a:rPr lang="en-US" smtClean="0"/>
              <a:t>5/30/2023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C17A1E-B560-C847-AC91-4DF6A3652DB3}" type="slidenum">
              <a:rPr lang="en-US" smtClean="0"/>
              <a:t>‹#›</a:t>
            </a:fld>
            <a:endParaRPr lang="en-US"/>
          </a:p>
        </p:txBody>
      </p:sp>
    </p:spTree>
    <p:extLst>
      <p:ext uri="{BB962C8B-B14F-4D97-AF65-F5344CB8AC3E}">
        <p14:creationId xmlns:p14="http://schemas.microsoft.com/office/powerpoint/2010/main" val="154959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Hello! My name is [name and title]. Welcome to our session,</a:t>
            </a:r>
            <a:r>
              <a:rPr lang="en-US" sz="1200" baseline="0" dirty="0"/>
              <a:t> </a:t>
            </a:r>
            <a:r>
              <a:rPr lang="en-US" sz="1200" dirty="0"/>
              <a:t>Protecting Your Data: Aware and Prepared. </a:t>
            </a:r>
          </a:p>
          <a:p>
            <a:pPr defTabSz="966612">
              <a:defRPr/>
            </a:pPr>
            <a:endParaRPr lang="en-US" sz="1200" dirty="0"/>
          </a:p>
          <a:p>
            <a:pPr defTabSz="966612">
              <a:defRPr/>
            </a:pPr>
            <a:r>
              <a:rPr lang="en-US" sz="1200" dirty="0"/>
              <a:t>The end goal for most scammers is some sort of financial gain. So that’s why your financial advisor or investment professional is hosting this seminar: They want to help you limit risk in your financial life, and cyber security and awareness is a piece of that. Your personal data in the wrong hands can be used to throw off the financial plan that you’ve worked so hard for. </a:t>
            </a:r>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1</a:t>
            </a:fld>
            <a:endParaRPr lang="en-US" dirty="0"/>
          </a:p>
        </p:txBody>
      </p:sp>
    </p:spTree>
    <p:extLst>
      <p:ext uri="{BB962C8B-B14F-4D97-AF65-F5344CB8AC3E}">
        <p14:creationId xmlns:p14="http://schemas.microsoft.com/office/powerpoint/2010/main" val="227524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Some common digital threats include emails, compromised websites, public Wi-Fi and text messages. </a:t>
            </a:r>
          </a:p>
        </p:txBody>
      </p:sp>
      <p:sp>
        <p:nvSpPr>
          <p:cNvPr id="4" name="Slide Number Placeholder 3"/>
          <p:cNvSpPr>
            <a:spLocks noGrp="1"/>
          </p:cNvSpPr>
          <p:nvPr>
            <p:ph type="sldNum" sz="quarter" idx="10"/>
          </p:nvPr>
        </p:nvSpPr>
        <p:spPr/>
        <p:txBody>
          <a:bodyPr/>
          <a:lstStyle/>
          <a:p>
            <a:fld id="{F5D3BA55-0EC6-D342-8053-8A7A5F3E15DE}" type="slidenum">
              <a:rPr lang="en-US" smtClean="0"/>
              <a:t>10</a:t>
            </a:fld>
            <a:endParaRPr lang="en-US"/>
          </a:p>
        </p:txBody>
      </p:sp>
    </p:spTree>
    <p:extLst>
      <p:ext uri="{BB962C8B-B14F-4D97-AF65-F5344CB8AC3E}">
        <p14:creationId xmlns:p14="http://schemas.microsoft.com/office/powerpoint/2010/main" val="366775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emails, let’s</a:t>
            </a:r>
            <a:r>
              <a:rPr lang="en-US" sz="1200" dirty="0"/>
              <a:t> see if you can spot the fake email addresses. I used some common scamming techniques to spoof these email addresses. Can you tell which is the fake? </a:t>
            </a:r>
          </a:p>
          <a:p>
            <a:pPr defTabSz="966612">
              <a:defRPr/>
            </a:pPr>
            <a:endParaRPr lang="en-US" sz="1200" i="0" dirty="0"/>
          </a:p>
          <a:p>
            <a:pPr defTabSz="966612">
              <a:defRPr/>
            </a:pPr>
            <a:r>
              <a:rPr lang="en-US" sz="1200" i="0" dirty="0"/>
              <a:t>Example 1…</a:t>
            </a:r>
          </a:p>
          <a:p>
            <a:pPr defTabSz="966612">
              <a:defRPr/>
            </a:pPr>
            <a:r>
              <a:rPr lang="en-US" sz="1200" i="0" dirty="0"/>
              <a:t>-CUSTOMERSERVICE@AMAZON.COM</a:t>
            </a:r>
          </a:p>
          <a:p>
            <a:pPr defTabSz="966612">
              <a:defRPr/>
            </a:pPr>
            <a:r>
              <a:rPr lang="en-US" sz="1200" i="0" dirty="0"/>
              <a:t>-CUSTOMERSERVICE@AMAZ0N.COM</a:t>
            </a:r>
          </a:p>
          <a:p>
            <a:pPr defTabSz="966612">
              <a:defRPr/>
            </a:pPr>
            <a:endParaRPr lang="en-US" sz="1200" i="0" dirty="0"/>
          </a:p>
          <a:p>
            <a:pPr marL="285750" indent="-285750">
              <a:buFont typeface="Arial" panose="020B0604020202020204" pitchFamily="34" charset="0"/>
              <a:buChar char="•"/>
            </a:pPr>
            <a:r>
              <a:rPr lang="en-US" i="0" dirty="0"/>
              <a:t>There is a zero instead of an O in the word Amazon in the second email address </a:t>
            </a:r>
          </a:p>
          <a:p>
            <a:r>
              <a:rPr lang="en-US" i="0" dirty="0"/>
              <a:t>Example 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-customercomplaintdepartment@apple.com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-customercompliantdepartment@apple.com</a:t>
            </a:r>
          </a:p>
          <a:p>
            <a:endParaRPr lang="en-US" i="0" dirty="0"/>
          </a:p>
          <a:p>
            <a:pPr marL="285750" indent="-285750">
              <a:buFont typeface="Arial" panose="020B0604020202020204" pitchFamily="34" charset="0"/>
              <a:buChar char="•"/>
            </a:pPr>
            <a:r>
              <a:rPr lang="en-US" i="0" dirty="0"/>
              <a:t>Transposed the I and the A in the second email address </a:t>
            </a:r>
          </a:p>
          <a:p>
            <a:r>
              <a:rPr lang="en-US" i="0" dirty="0"/>
              <a:t>Example 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-returndepartment@WaImart.com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-returndepartment@Walmart.com</a:t>
            </a:r>
          </a:p>
          <a:p>
            <a:pPr marL="285750" indent="-285750">
              <a:buFont typeface="Arial" panose="020B0604020202020204" pitchFamily="34" charset="0"/>
              <a:buChar char="•"/>
            </a:pPr>
            <a:endParaRPr lang="en-US" i="0" dirty="0"/>
          </a:p>
          <a:p>
            <a:pPr marL="285750" indent="-285750">
              <a:buFont typeface="Arial" panose="020B0604020202020204" pitchFamily="34" charset="0"/>
              <a:buChar char="•"/>
            </a:pPr>
            <a:r>
              <a:rPr lang="en-US" i="0" dirty="0"/>
              <a:t>There is an uppercase I instead of a lower case L in the word Walmart in the first email address </a:t>
            </a:r>
          </a:p>
          <a:p>
            <a:endParaRPr lang="en-US" i="1" dirty="0"/>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11</a:t>
            </a:fld>
            <a:endParaRPr lang="en-US"/>
          </a:p>
        </p:txBody>
      </p:sp>
    </p:spTree>
    <p:extLst>
      <p:ext uri="{BB962C8B-B14F-4D97-AF65-F5344CB8AC3E}">
        <p14:creationId xmlns:p14="http://schemas.microsoft.com/office/powerpoint/2010/main" val="95381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solidFill>
              </a:rPr>
              <a:t>Some common email scams are listed on the slide. To better protect yourself from email threats, industry best practices suggest that</a:t>
            </a:r>
            <a:r>
              <a:rPr lang="en-US" sz="1200" b="0" u="none" baseline="0" dirty="0">
                <a:solidFill>
                  <a:schemeClr val="tx1"/>
                </a:solidFill>
              </a:rPr>
              <a:t> you… </a:t>
            </a:r>
            <a:r>
              <a:rPr lang="en-US" sz="1200" b="0" u="none" dirty="0">
                <a:solidFill>
                  <a:schemeClr val="tx1"/>
                </a:solidFill>
              </a:rPr>
              <a:t>T</a:t>
            </a:r>
            <a:r>
              <a:rPr lang="en-US" sz="1200" b="0" dirty="0"/>
              <a:t>hink </a:t>
            </a:r>
            <a:r>
              <a:rPr lang="en-US" sz="1200" dirty="0"/>
              <a:t>before you click.</a:t>
            </a:r>
            <a:r>
              <a:rPr lang="en-US" sz="1200" baseline="0" dirty="0"/>
              <a:t> </a:t>
            </a:r>
            <a:r>
              <a:rPr lang="en-US" sz="1200" dirty="0"/>
              <a:t>Don't immediately open attachments and links. Pause and make sure you know the sender. Another tip is to use a computer to check your email. It’s easier to spot some of the common scamming techniques on a computer versus your smartphone or tablet because of the larger screen. (ex: using two lower case Ns instead of a lower case M, transposing letters in the middle of a word, substituting a zero for the letter O, </a:t>
            </a:r>
            <a:r>
              <a:rPr lang="en-US" sz="1200" dirty="0" err="1"/>
              <a:t>etc</a:t>
            </a:r>
            <a:r>
              <a:rPr lang="en-US" sz="1200" dirty="0"/>
              <a:t>).  Note: avoid using the “unsubscribe” button for unwanted emails. It could be used to redirect you to a malicious site or to verify that your email address is active. It is better to ignore, delete, and mark as spam.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When in doubt scan suspicious links and attachments.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12</a:t>
            </a:fld>
            <a:endParaRPr lang="en-US"/>
          </a:p>
        </p:txBody>
      </p:sp>
    </p:spTree>
    <p:extLst>
      <p:ext uri="{BB962C8B-B14F-4D97-AF65-F5344CB8AC3E}">
        <p14:creationId xmlns:p14="http://schemas.microsoft.com/office/powerpoint/2010/main" val="228211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For compromised websites… potential red flags are listed on the slide</a:t>
            </a:r>
            <a:r>
              <a:rPr lang="en-US" sz="1200" i="0" dirty="0"/>
              <a:t>. </a:t>
            </a:r>
            <a:r>
              <a:rPr lang="en-US" sz="1200" b="0" u="none" dirty="0">
                <a:solidFill>
                  <a:schemeClr val="tx1"/>
                </a:solidFill>
              </a:rPr>
              <a:t>To better protect yourself, industry best practices suggest to </a:t>
            </a:r>
            <a:r>
              <a:rPr lang="en-US" sz="1200" dirty="0"/>
              <a:t>only do sensitive browsing, like banking and shopping on a personal device and trusted, secured network. In addition, you can scan websites for viruses.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Recent trend: cybercriminals have been using and altering QR codes to steal information and money from people. Use the above (and following) information to avoid becoming a victim (verify URL, be cautious when entering sensitive information after scanning a code and consider manually entering the URL).</a:t>
            </a:r>
          </a:p>
        </p:txBody>
      </p:sp>
      <p:sp>
        <p:nvSpPr>
          <p:cNvPr id="4" name="Slide Number Placeholder 3"/>
          <p:cNvSpPr>
            <a:spLocks noGrp="1"/>
          </p:cNvSpPr>
          <p:nvPr>
            <p:ph type="sldNum" sz="quarter" idx="5"/>
          </p:nvPr>
        </p:nvSpPr>
        <p:spPr/>
        <p:txBody>
          <a:bodyPr/>
          <a:lstStyle/>
          <a:p>
            <a:fld id="{4CC17A1E-B560-C847-AC91-4DF6A3652DB3}" type="slidenum">
              <a:rPr lang="en-US" smtClean="0"/>
              <a:t>13</a:t>
            </a:fld>
            <a:endParaRPr lang="en-US"/>
          </a:p>
        </p:txBody>
      </p:sp>
    </p:spTree>
    <p:extLst>
      <p:ext uri="{BB962C8B-B14F-4D97-AF65-F5344CB8AC3E}">
        <p14:creationId xmlns:p14="http://schemas.microsoft.com/office/powerpoint/2010/main" val="49937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Next digital threat: Public Wi-Fi. W</a:t>
            </a:r>
            <a:r>
              <a:rPr lang="en-US" sz="1200" dirty="0">
                <a:solidFill>
                  <a:schemeClr val="tx1"/>
                </a:solidFill>
              </a:rPr>
              <a:t>hen you connect to an unsecured network, your traffic can be seen by others, and in some instances, the contents of your device can be seen as well. Networks providing access can act as a middleman and intercept your communications. Airports, </a:t>
            </a:r>
            <a:r>
              <a:rPr lang="en-US" sz="1200" b="0" dirty="0">
                <a:solidFill>
                  <a:schemeClr val="tx1"/>
                </a:solidFill>
              </a:rPr>
              <a:t>hotels and coffee shops are common locations </a:t>
            </a:r>
            <a:r>
              <a:rPr lang="en-US" sz="1200" dirty="0">
                <a:solidFill>
                  <a:schemeClr val="tx1"/>
                </a:solidFill>
              </a:rPr>
              <a:t>for Wi-Fi threats, with free access designed to capture traffic and even drop malware on unsuspected users. </a:t>
            </a:r>
            <a:r>
              <a:rPr lang="en-US" sz="1200" b="0" u="none" dirty="0">
                <a:solidFill>
                  <a:schemeClr val="tx1"/>
                </a:solidFill>
              </a:rPr>
              <a:t>Instead opt for password protected networks or use your mobile data (as it is usually encrypted). </a:t>
            </a:r>
          </a:p>
          <a:p>
            <a:endParaRPr lang="en-US" sz="1200" b="0" u="none" dirty="0">
              <a:solidFill>
                <a:schemeClr val="tx1"/>
              </a:solidFill>
            </a:endParaRPr>
          </a:p>
          <a:p>
            <a:r>
              <a:rPr lang="en-US" sz="1200" b="0" u="none" dirty="0">
                <a:solidFill>
                  <a:schemeClr val="tx1"/>
                </a:solidFill>
              </a:rPr>
              <a:t>That being said, when using public Wi-Fi, industry best practices suggest:</a:t>
            </a:r>
          </a:p>
          <a:p>
            <a:pPr marL="171450" indent="-171450">
              <a:buFont typeface="Arial" panose="020B0604020202020204" pitchFamily="34" charset="0"/>
              <a:buChar char="•"/>
            </a:pPr>
            <a:r>
              <a:rPr lang="en-US" sz="1200" b="0" u="none" dirty="0">
                <a:solidFill>
                  <a:schemeClr val="tx1"/>
                </a:solidFill>
              </a:rPr>
              <a:t>Do not access personal or financial information.</a:t>
            </a:r>
          </a:p>
          <a:p>
            <a:pPr marL="171450" indent="-171450">
              <a:buFont typeface="Arial" panose="020B0604020202020204" pitchFamily="34" charset="0"/>
              <a:buChar char="•"/>
            </a:pPr>
            <a:r>
              <a:rPr lang="en-US" sz="1200" b="0" u="none" dirty="0">
                <a:solidFill>
                  <a:schemeClr val="tx1"/>
                </a:solidFill>
              </a:rPr>
              <a:t>Consider using </a:t>
            </a:r>
            <a:r>
              <a:rPr lang="en-US" sz="1200" dirty="0">
                <a:solidFill>
                  <a:schemeClr val="tx1"/>
                </a:solidFill>
              </a:rPr>
              <a:t>a Virtual Private Network (VPN) app. The VPN creates an encrypted tunnel between you and a remote server operated by a VPN service. All your Internet traffic is routed through this tunnel, so your data is secure from prying eyes. Because your traffic is exiting the VPN server, your computer </a:t>
            </a:r>
            <a:r>
              <a:rPr lang="en-US" sz="1200" b="0" dirty="0">
                <a:solidFill>
                  <a:schemeClr val="tx1"/>
                </a:solidFill>
              </a:rPr>
              <a:t>or device appears to have the same IP address as the server, which helps mask your identity and location. Some VPN services include: Private Internet Access, Proton VPN, Norton Secure VPN and Express VPN. (Prices vary: Some are free or offer free-trial periods, while most have a monthly fee ranging anywhere from around $5 to $30)</a:t>
            </a:r>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14</a:t>
            </a:fld>
            <a:endParaRPr lang="en-US"/>
          </a:p>
        </p:txBody>
      </p:sp>
    </p:spTree>
    <p:extLst>
      <p:ext uri="{BB962C8B-B14F-4D97-AF65-F5344CB8AC3E}">
        <p14:creationId xmlns:p14="http://schemas.microsoft.com/office/powerpoint/2010/main" val="407401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Final threat: text messages. </a:t>
            </a:r>
            <a:r>
              <a:rPr lang="en-US" sz="1200" dirty="0">
                <a:effectLst/>
                <a:latin typeface="Calibri" panose="020F0502020204030204" pitchFamily="34" charset="0"/>
                <a:ea typeface="Calibri" panose="020F0502020204030204" pitchFamily="34" charset="0"/>
              </a:rPr>
              <a:t>I saved this one for last because this is what</a:t>
            </a:r>
            <a:r>
              <a:rPr lang="en-US" sz="1200" b="1"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experts in the security and IT world think is going to be big in the coming years. So </a:t>
            </a:r>
            <a:r>
              <a:rPr lang="en-US" sz="1200" dirty="0">
                <a:effectLst/>
                <a:latin typeface="+mn-lt"/>
                <a:ea typeface="+mn-ea"/>
              </a:rPr>
              <a:t>b</a:t>
            </a:r>
            <a:r>
              <a:rPr lang="en-US" sz="1200" dirty="0">
                <a:effectLst/>
                <a:latin typeface="Calibri" panose="020F0502020204030204" pitchFamily="34" charset="0"/>
                <a:ea typeface="Calibri" panose="020F0502020204030204" pitchFamily="34" charset="0"/>
              </a:rPr>
              <a:t>e on the lookout for texts with links or requests for money, especially in the form of gift cards.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Calibri" panose="020F0502020204030204" pitchFamily="34" charset="0"/>
              </a:rPr>
              <a:t>Industry best practices suggest that you do three things to better protect yourself.</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#1, Check to see if your phone can filter and block unknown and unwanted text messages. Go to ctia.org to see if your wireless provider has a tool or service that can block unwanted text messages and for apps that may be able to do something similar.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#2 use common sense. When you get a text think about what information the person is asking for and where they want you to send it. Ask yourself, is it </a:t>
            </a:r>
            <a:r>
              <a:rPr lang="en-US" sz="1200" u="sng" dirty="0">
                <a:effectLst/>
                <a:latin typeface="Calibri" panose="020F0502020204030204" pitchFamily="34" charset="0"/>
                <a:ea typeface="Times New Roman" panose="02020603050405020304" pitchFamily="18" charset="0"/>
                <a:cs typeface="Calibri" panose="020F0502020204030204" pitchFamily="34" charset="0"/>
              </a:rPr>
              <a:t>“normal” </a:t>
            </a:r>
            <a:r>
              <a:rPr lang="en-US" sz="1200" dirty="0">
                <a:effectLst/>
                <a:latin typeface="Calibri" panose="020F0502020204030204" pitchFamily="34" charset="0"/>
                <a:ea typeface="Times New Roman" panose="02020603050405020304" pitchFamily="18" charset="0"/>
                <a:cs typeface="Calibri" panose="020F0502020204030204" pitchFamily="34" charset="0"/>
              </a:rPr>
              <a:t>for them to contact you in this manner? The general rule is that legitimate companies/entities (IRS, SSA, FBI) will not ask you for account or sensitive information via text.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#3 Initiate the contact yourself. Don’t call the number, click the link or rely only on the information in the text. Contact the company using a phone number or website that you know is legitimate. Just like with scam calls… independently verify it through another source.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15</a:t>
            </a:fld>
            <a:endParaRPr lang="en-US"/>
          </a:p>
        </p:txBody>
      </p:sp>
    </p:spTree>
    <p:extLst>
      <p:ext uri="{BB962C8B-B14F-4D97-AF65-F5344CB8AC3E}">
        <p14:creationId xmlns:p14="http://schemas.microsoft.com/office/powerpoint/2010/main" val="401262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Calibri" panose="020F0502020204030204" pitchFamily="34" charset="0"/>
              </a:rPr>
              <a:t>So that's what to be on the lookout for and how to play defense against it. Now let's turn those tables, and talk about some proactive things you can do to better protect yourself. </a:t>
            </a: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Let’s go through 5 prevention tips. </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16</a:t>
            </a:fld>
            <a:endParaRPr lang="en-US"/>
          </a:p>
        </p:txBody>
      </p:sp>
    </p:spTree>
    <p:extLst>
      <p:ext uri="{BB962C8B-B14F-4D97-AF65-F5344CB8AC3E}">
        <p14:creationId xmlns:p14="http://schemas.microsoft.com/office/powerpoint/2010/main" val="212049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According to industry experts, one of the best things you can do is create strong, unique passwords. This chart shows how quickly hackers can guess different length and character passwords. (For interactive examples go to: passwordmonster.com). To create strong, unique passwords consider doing the following: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longer the password and more variety of numbers, letters and symbols, the harder it is to crack. Use at least 12 characters.</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1</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Have unique passwords for each login/account. Don’t use the same username/password combination for everything.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Set up two-factor or multifactor authentication if available. Never share those codes/PINs with anyone. Trend: callers pretending to be your bank, telling you that they are going to send you a code to validate your identity, so you need to confirm that number once you receive it. When in reality, they already have your username and/or password and are trying to log into your account. Giving them your PIN gets them that access. (Note: if they just have your username, they can use the “Forgot my password” reset option to enter the PIN, set a new password and gain access).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Consider using a password manager. A password manager can help you generate, store, and update passwords. Many password managers use “zero knowledge” architectures – meaning passwords are stored in encrypted vaults that only the end-user can access. Therefore, if a breach occurs, your information is not compromised. Some popular apps are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Dashlane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1Password, Keeper, KeePass and LastPass. (Note: August 2022, security breach at LastPass – portions of their source code and some proprietary technical information were stolen. Customer data, including passwords, were not</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200" strike="sngStrike" baseline="30000" dirty="0">
              <a:solidFill>
                <a:schemeClr val="tx1"/>
              </a:solidFill>
            </a:endParaRPr>
          </a:p>
          <a:p>
            <a:endParaRPr lang="en-US" sz="1200" baseline="30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30000" dirty="0">
                <a:solidFill>
                  <a:schemeClr val="tx1"/>
                </a:solidFill>
              </a:rPr>
              <a:t>1</a:t>
            </a:r>
            <a:r>
              <a:rPr lang="en-US" sz="1200" dirty="0">
                <a:solidFill>
                  <a:schemeClr val="tx1"/>
                </a:solidFill>
              </a:rPr>
              <a:t>Protect Your Personal Information and Data, Federal Trade Commission, May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solidFill>
                  <a:schemeClr val="tx1"/>
                </a:solidFill>
              </a:rPr>
              <a:t>2</a:t>
            </a:r>
            <a:r>
              <a:rPr lang="en-US" sz="1200" dirty="0">
                <a:solidFill>
                  <a:schemeClr val="tx1"/>
                </a:solidFill>
              </a:rPr>
              <a:t>LastPass Hacked: Password Manager With 25 Million Users Confirms Breach, Forbes, August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Image Source: Are Your Passwords in the Green?, Hive Systems, March 2022.</a:t>
            </a:r>
          </a:p>
          <a:p>
            <a:endParaRPr lang="en-US" dirty="0"/>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17</a:t>
            </a:fld>
            <a:endParaRPr lang="en-US"/>
          </a:p>
        </p:txBody>
      </p:sp>
    </p:spTree>
    <p:extLst>
      <p:ext uri="{BB962C8B-B14F-4D97-AF65-F5344CB8AC3E}">
        <p14:creationId xmlns:p14="http://schemas.microsoft.com/office/powerpoint/2010/main" val="123201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 </a:t>
            </a:r>
            <a:r>
              <a:rPr lang="en-US" sz="1200" b="0" dirty="0">
                <a:solidFill>
                  <a:schemeClr val="tx1"/>
                </a:solidFill>
              </a:rPr>
              <a:t>The second </a:t>
            </a:r>
            <a:r>
              <a:rPr lang="en-US" sz="1200" b="0" dirty="0">
                <a:solidFill>
                  <a:srgbClr val="00B050"/>
                </a:solidFill>
              </a:rPr>
              <a:t>thing</a:t>
            </a:r>
            <a:r>
              <a:rPr lang="en-US" sz="1200" b="0" dirty="0">
                <a:solidFill>
                  <a:schemeClr val="tx1"/>
                </a:solidFill>
              </a:rPr>
              <a:t> you can do is back up your information and update operating software.</a:t>
            </a:r>
            <a:r>
              <a:rPr lang="en-US" sz="1200" b="0" baseline="30000" dirty="0">
                <a:solidFill>
                  <a:schemeClr val="tx1"/>
                </a:solidFill>
              </a:rPr>
              <a:t>1</a:t>
            </a:r>
            <a:r>
              <a:rPr lang="en-US" sz="1200" b="0" dirty="0">
                <a:solidFill>
                  <a:schemeClr val="tx1"/>
                </a:solidFill>
              </a:rPr>
              <a:t> </a:t>
            </a:r>
          </a:p>
          <a:p>
            <a:pPr marL="171450" indent="-171450">
              <a:buFont typeface="Arial" panose="020B0604020202020204" pitchFamily="34" charset="0"/>
              <a:buChar char="•"/>
            </a:pPr>
            <a:r>
              <a:rPr lang="en-US" sz="1200" b="0" dirty="0">
                <a:solidFill>
                  <a:schemeClr val="tx1"/>
                </a:solidFill>
              </a:rPr>
              <a:t>Industry experts suggest </a:t>
            </a:r>
            <a:r>
              <a:rPr lang="en-US" sz="1200" dirty="0">
                <a:solidFill>
                  <a:schemeClr val="tx1"/>
                </a:solidFill>
              </a:rPr>
              <a:t>backing up your information regularly </a:t>
            </a:r>
            <a:r>
              <a:rPr lang="en-US" sz="1200" b="0" dirty="0">
                <a:solidFill>
                  <a:schemeClr val="tx1"/>
                </a:solidFill>
              </a:rPr>
              <a:t>to an encrypted device or format on a device. That </a:t>
            </a:r>
            <a:r>
              <a:rPr lang="en-US" sz="1200" dirty="0">
                <a:solidFill>
                  <a:schemeClr val="tx1"/>
                </a:solidFill>
              </a:rPr>
              <a:t>way if your computer or phone is stolen, hacked or hijacked, you won't be forced to pay a ransom to get it back. You have a copy of it. You can back it up to the cloud (ex. iCloud or </a:t>
            </a:r>
            <a:r>
              <a:rPr lang="en-US" sz="1200" dirty="0" err="1">
                <a:solidFill>
                  <a:schemeClr val="tx1"/>
                </a:solidFill>
              </a:rPr>
              <a:t>GoogleDrive</a:t>
            </a:r>
            <a:r>
              <a:rPr lang="en-US" sz="1200" dirty="0">
                <a:solidFill>
                  <a:schemeClr val="tx1"/>
                </a:solidFill>
              </a:rPr>
              <a:t>). Or you can back it up with an external hard drive or USB. Use encryption for sensitive data so that only you and authorized users can see it. And for your really important information, </a:t>
            </a:r>
            <a:r>
              <a:rPr lang="en-US" sz="1200" b="0" dirty="0">
                <a:solidFill>
                  <a:schemeClr val="tx1"/>
                </a:solidFill>
              </a:rPr>
              <a:t>consider</a:t>
            </a:r>
            <a:r>
              <a:rPr lang="en-US" sz="1200" dirty="0">
                <a:solidFill>
                  <a:schemeClr val="tx1"/>
                </a:solidFill>
              </a:rPr>
              <a:t> keeping an additional hard copies in a safe. </a:t>
            </a:r>
          </a:p>
          <a:p>
            <a:pPr marL="181240" indent="-181240" defTabSz="966612">
              <a:buFont typeface="Arial" panose="020B0604020202020204" pitchFamily="34" charset="0"/>
              <a:buChar char="•"/>
              <a:defRPr/>
            </a:pPr>
            <a:r>
              <a:rPr lang="en-US" sz="1200" b="0" dirty="0">
                <a:solidFill>
                  <a:schemeClr val="tx1"/>
                </a:solidFill>
              </a:rPr>
              <a:t>They also suggest making sure that </a:t>
            </a:r>
            <a:r>
              <a:rPr lang="en-US" sz="1200" dirty="0">
                <a:solidFill>
                  <a:schemeClr val="tx1"/>
                </a:solidFill>
              </a:rPr>
              <a:t>your software is up to date, including your operating system, web browsers, and apps.</a:t>
            </a:r>
            <a:r>
              <a:rPr lang="en-US" sz="1200" b="1" baseline="30000" dirty="0">
                <a:solidFill>
                  <a:schemeClr val="tx1"/>
                </a:solidFill>
              </a:rPr>
              <a:t> 1</a:t>
            </a:r>
            <a:r>
              <a:rPr lang="en-US" sz="1200" dirty="0">
                <a:solidFill>
                  <a:schemeClr val="tx1"/>
                </a:solidFill>
              </a:rPr>
              <a:t> If a vulnerability is discovered in existing software, updates may be released to correct it. Most of these updates can be set to occur automatically, so double check that yours is set up this way.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Cyber hijacks have made headlines over the past couple years, as companies, municipalities and entities have been attacked. Hackers hijack their systems then blackmail them to get their data back. </a:t>
            </a:r>
            <a:r>
              <a:rPr lang="en-US" dirty="0"/>
              <a:t>Example of a company that decided to pay the ransom: Colonial pipeline. Cost = $5million. Example of an entity that did not pay the ransom: city of Baltimore. In 2018, Baltimore’s computer systems were hacked. Scammers demanded a ransom in bitcoins worth about $76,000. The city refused to pay. In the end, it cost Baltimore an estimated $18.2millon to fix it. </a:t>
            </a:r>
            <a:r>
              <a:rPr lang="en-US" sz="1200" dirty="0">
                <a:solidFill>
                  <a:schemeClr val="tx1"/>
                </a:solidFill>
              </a:rPr>
              <a:t>Because some </a:t>
            </a:r>
            <a:r>
              <a:rPr lang="en-US" sz="1200" dirty="0">
                <a:solidFill>
                  <a:srgbClr val="00B050"/>
                </a:solidFill>
              </a:rPr>
              <a:t>people </a:t>
            </a:r>
            <a:r>
              <a:rPr lang="en-US" sz="1200" dirty="0">
                <a:solidFill>
                  <a:schemeClr val="tx1"/>
                </a:solidFill>
              </a:rPr>
              <a:t>have paid ransoms to get their information back, it is anticipated that we will see more of these attacks going forward. </a:t>
            </a:r>
          </a:p>
          <a:p>
            <a:endParaRPr lang="en-US" sz="1200" dirty="0">
              <a:solidFill>
                <a:schemeClr val="tx1"/>
              </a:solidFill>
            </a:endParaRPr>
          </a:p>
          <a:p>
            <a:r>
              <a:rPr lang="en-US" sz="1200" dirty="0">
                <a:solidFill>
                  <a:schemeClr val="tx1"/>
                </a:solidFill>
              </a:rPr>
              <a:t>But please note, </a:t>
            </a:r>
            <a:r>
              <a:rPr lang="en-US" sz="1200" b="0" i="0" dirty="0">
                <a:solidFill>
                  <a:srgbClr val="333333"/>
                </a:solidFill>
                <a:effectLst/>
                <a:latin typeface="Arial" panose="020B0604020202020204" pitchFamily="34" charset="0"/>
              </a:rPr>
              <a:t>the FBI does not recommend that people pay the ransom. Paying a ransom in response to a ransomware attack does not guarantee you/your organization will get any data or information back nor does it ensure protection from future breaches</a:t>
            </a:r>
            <a:r>
              <a:rPr lang="en-US" sz="1200" b="0" i="0" baseline="30000" dirty="0">
                <a:solidFill>
                  <a:srgbClr val="333333"/>
                </a:solidFill>
                <a:effectLst/>
                <a:latin typeface="Arial" panose="020B0604020202020204" pitchFamily="34" charset="0"/>
              </a:rPr>
              <a:t>2</a:t>
            </a:r>
            <a:r>
              <a:rPr lang="en-US" sz="1200" b="0" i="0" dirty="0">
                <a:solidFill>
                  <a:srgbClr val="333333"/>
                </a:solidFill>
                <a:effectLst/>
                <a:latin typeface="Arial" panose="020B0604020202020204" pitchFamily="34" charset="0"/>
              </a:rPr>
              <a:t>. In addition, it may incentivize scammers to try more attacks in the future. If you are a victim of ransomware the FBI suggests that you</a:t>
            </a:r>
            <a:r>
              <a:rPr lang="en-US" sz="1200" b="0" i="0" baseline="30000" dirty="0">
                <a:solidFill>
                  <a:srgbClr val="333333"/>
                </a:solidFill>
                <a:effectLst/>
                <a:latin typeface="Arial" panose="020B0604020202020204" pitchFamily="34" charset="0"/>
              </a:rPr>
              <a:t>2</a:t>
            </a:r>
            <a:endParaRPr lang="en-US" sz="800" b="0" i="0"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en-US" sz="1200" b="0" i="0" dirty="0">
                <a:solidFill>
                  <a:srgbClr val="333333"/>
                </a:solidFill>
                <a:effectLst/>
                <a:latin typeface="Arial" panose="020B0604020202020204" pitchFamily="34" charset="0"/>
              </a:rPr>
              <a:t>Contact your local FBI field office to request assistance or submit a tip online.</a:t>
            </a:r>
            <a:endParaRPr lang="en-US" sz="800" b="0" i="0"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en-US" sz="1200" b="0" i="0" dirty="0">
                <a:solidFill>
                  <a:srgbClr val="333333"/>
                </a:solidFill>
                <a:effectLst/>
                <a:latin typeface="Arial" panose="020B0604020202020204" pitchFamily="34" charset="0"/>
              </a:rPr>
              <a:t>File a report with the FBI’s Internet Crime Complaint Center (IC3).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Headline: “Colonial Pipeline paid $5 million ransom to hackers”, CNBC, May 2021</a:t>
            </a:r>
          </a:p>
          <a:p>
            <a:r>
              <a:rPr lang="en-US" dirty="0"/>
              <a:t>Source: "Baltimore estimates cost of ransomware attack at $18.2 million as government begins to restore email accounts," The Baltimore Sun, May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30000" dirty="0">
                <a:solidFill>
                  <a:schemeClr val="tx1"/>
                </a:solidFill>
              </a:rPr>
              <a:t>1</a:t>
            </a:r>
            <a:r>
              <a:rPr lang="en-US" sz="1200" b="0" dirty="0">
                <a:solidFill>
                  <a:schemeClr val="tx1"/>
                </a:solidFill>
              </a:rPr>
              <a:t>Source: </a:t>
            </a:r>
            <a:r>
              <a:rPr lang="en-US" sz="1200" dirty="0">
                <a:solidFill>
                  <a:schemeClr val="tx1"/>
                </a:solidFill>
              </a:rPr>
              <a:t>Protect Your Personal Information and Data, Federal Trade Commission, May 2021</a:t>
            </a:r>
            <a:endParaRPr lang="en-US" dirty="0"/>
          </a:p>
          <a:p>
            <a:r>
              <a:rPr lang="en-US" sz="800" baseline="30000" dirty="0"/>
              <a:t>2</a:t>
            </a:r>
            <a:r>
              <a:rPr lang="en-US" sz="800" baseline="0" dirty="0"/>
              <a:t>Source: Scams and Safety, FBI 2021</a:t>
            </a: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18</a:t>
            </a:fld>
            <a:endParaRPr lang="en-US"/>
          </a:p>
        </p:txBody>
      </p:sp>
    </p:spTree>
    <p:extLst>
      <p:ext uri="{BB962C8B-B14F-4D97-AF65-F5344CB8AC3E}">
        <p14:creationId xmlns:p14="http://schemas.microsoft.com/office/powerpoint/2010/main" val="395003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(Compliance Note: Slide from “Figuring out your number” presentation - </a:t>
            </a:r>
            <a:r>
              <a:rPr lang="en-US" dirty="0"/>
              <a:t>45119)</a:t>
            </a:r>
            <a:r>
              <a:rPr lang="en-US" dirty="0">
                <a:solidFill>
                  <a:srgbClr val="000000"/>
                </a:solidFill>
              </a:rPr>
              <a:t> </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 third thing you can do is review and monitor all financial statements, especially your credit reports. As those are the ones that tend to slip through the cracks and can oftentimes, be </a:t>
            </a:r>
            <a:r>
              <a:rPr lang="en-US" sz="1200" dirty="0">
                <a:solidFill>
                  <a:schemeClr val="tx1"/>
                </a:solidFill>
              </a:rPr>
              <a:t>one of the first indicators that you're a victim of identity theft or that someone's been using your data and information. </a:t>
            </a:r>
            <a:endParaRPr lang="en-US" dirty="0">
              <a:solidFill>
                <a:schemeClr val="tx1"/>
              </a:solidFill>
            </a:endParaRPr>
          </a:p>
          <a:p>
            <a:endParaRPr lang="en-US" dirty="0">
              <a:solidFill>
                <a:schemeClr val="tx1"/>
              </a:solidFill>
            </a:endParaRPr>
          </a:p>
          <a:p>
            <a:r>
              <a:rPr lang="en-US" sz="1200" dirty="0">
                <a:solidFill>
                  <a:schemeClr val="tx1"/>
                </a:solidFill>
              </a:rPr>
              <a:t>The three major credit bureaus are Equifax, Experian and TransUnion. Under federal law, each credit bureau is required to provide consumers with one free credit report each year. One place to request yours is: annualcreditreport.com. Now most people know to do this for themselves, but what’s not as well known is that you should also do this for your children, even those under 18. Criminals can have a field day with a child’s information because it’s never been used before. And because most people don’t check their child’s credit report, they can go undetected for years. To request your child’s credit report:</a:t>
            </a:r>
          </a:p>
          <a:p>
            <a:pPr marL="181240" indent="-181240">
              <a:buFont typeface="Arial" panose="020B0604020202020204" pitchFamily="34" charset="0"/>
              <a:buChar char="•"/>
            </a:pPr>
            <a:r>
              <a:rPr lang="en-US" sz="1200" dirty="0">
                <a:solidFill>
                  <a:schemeClr val="tx1"/>
                </a:solidFill>
              </a:rPr>
              <a:t>If your child is 14 or older, go to annualcreditreport.com.</a:t>
            </a:r>
          </a:p>
          <a:p>
            <a:pPr marL="181240" indent="-181240">
              <a:buFont typeface="Arial" panose="020B0604020202020204" pitchFamily="34" charset="0"/>
              <a:buChar char="•"/>
            </a:pPr>
            <a:r>
              <a:rPr lang="en-US" sz="1200" dirty="0">
                <a:solidFill>
                  <a:schemeClr val="tx1"/>
                </a:solidFill>
              </a:rPr>
              <a:t>If your child is 13 or younger, you will most likely need to fill out paperwork to prove you have the right to this information. The website has detailed information about how to do this. </a:t>
            </a:r>
          </a:p>
          <a:p>
            <a:pPr defTabSz="966612">
              <a:defRPr/>
            </a:pPr>
            <a:endParaRPr lang="en-US" sz="1200" dirty="0">
              <a:solidFill>
                <a:schemeClr val="tx1"/>
              </a:solidFill>
            </a:endParaRPr>
          </a:p>
          <a:p>
            <a:pPr defTabSz="966612">
              <a:defRPr/>
            </a:pPr>
            <a:r>
              <a:rPr lang="en-US" sz="1200" dirty="0">
                <a:solidFill>
                  <a:schemeClr val="tx1"/>
                </a:solidFill>
              </a:rPr>
              <a:t>If want to take it a step beyond monitoring, you could consider freezing your credit or your child's credit. It closes that file off to new credit. This won't protect you from all types of fraud, but it could help. To place a security freeze, you need to contact each of the three credit bureaus: Equifax, Experian and TransUnion. Another option is to </a:t>
            </a:r>
            <a:r>
              <a:rPr lang="en-US" sz="1200" dirty="0">
                <a:solidFill>
                  <a:srgbClr val="00B050"/>
                </a:solidFill>
              </a:rPr>
              <a:t>place a free “fraud alert” with the credit bureaus. If you place the alert at one of the three bureaus, it will automatically carry over to the other two. A regular fraud alert lasts 1 year, an extended one lasts 7 (available for people that have had their identity stolen). </a:t>
            </a:r>
          </a:p>
          <a:p>
            <a:pPr defTabSz="966612">
              <a:defRPr/>
            </a:pPr>
            <a:endParaRPr lang="en-US" sz="1200" dirty="0">
              <a:solidFill>
                <a:srgbClr val="00B050"/>
              </a:solidFill>
            </a:endParaRPr>
          </a:p>
          <a:p>
            <a:pPr defTabSz="966612">
              <a:defRPr/>
            </a:pPr>
            <a:r>
              <a:rPr lang="en-US" sz="1200" dirty="0">
                <a:solidFill>
                  <a:schemeClr val="tx1"/>
                </a:solidFill>
              </a:rPr>
              <a:t>Finally, you should consider setting up “account alerts” for your bank, credit card and other financial accounts, if available. The alerts usually come in the form of a text message or email notifying you of a transaction in the account. In most cases, the alerts don’t cost anything to establish and are customizable so you can select when you want to notified (Ex: notification of withdrawals, not deposits; notification only if above a certain dollar amount). </a:t>
            </a:r>
            <a:br>
              <a:rPr lang="en-US" sz="1200" dirty="0">
                <a:solidFill>
                  <a:schemeClr val="tx1"/>
                </a:solidFill>
              </a:rPr>
            </a:br>
            <a:endParaRPr lang="en-US" dirty="0">
              <a:latin typeface="+mn-lt"/>
            </a:endParaRPr>
          </a:p>
          <a:p>
            <a:endParaRPr lang="en-US" dirty="0"/>
          </a:p>
          <a:p>
            <a:pPr defTabSz="932232">
              <a:defRPr/>
            </a:pPr>
            <a:endParaRPr lang="en-US" dirty="0">
              <a:solidFill>
                <a:srgbClr val="000000"/>
              </a:solidFill>
            </a:endParaRPr>
          </a:p>
          <a:p>
            <a:pPr defTabSz="932232">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F5D3BA55-0EC6-D342-8053-8A7A5F3E15DE}" type="slidenum">
              <a:rPr lang="en-US" smtClean="0"/>
              <a:t>19</a:t>
            </a:fld>
            <a:endParaRPr lang="en-US"/>
          </a:p>
        </p:txBody>
      </p:sp>
    </p:spTree>
    <p:extLst>
      <p:ext uri="{BB962C8B-B14F-4D97-AF65-F5344CB8AC3E}">
        <p14:creationId xmlns:p14="http://schemas.microsoft.com/office/powerpoint/2010/main" val="280857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2</a:t>
            </a:fld>
            <a:endParaRPr lang="en-US" dirty="0"/>
          </a:p>
        </p:txBody>
      </p:sp>
    </p:spTree>
    <p:extLst>
      <p:ext uri="{BB962C8B-B14F-4D97-AF65-F5344CB8AC3E}">
        <p14:creationId xmlns:p14="http://schemas.microsoft.com/office/powerpoint/2010/main" val="399130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800" b="0" dirty="0">
                <a:solidFill>
                  <a:schemeClr val="tx1"/>
                </a:solidFill>
              </a:rPr>
              <a:t>Fourth, be mindful with web activity. As</a:t>
            </a:r>
            <a:r>
              <a:rPr lang="en-US" sz="800" b="0" baseline="0" dirty="0">
                <a:solidFill>
                  <a:schemeClr val="tx1"/>
                </a:solidFill>
              </a:rPr>
              <a:t> we discussed earlier,</a:t>
            </a:r>
            <a:r>
              <a:rPr lang="en-US" sz="800" baseline="0" dirty="0">
                <a:solidFill>
                  <a:schemeClr val="tx1"/>
                </a:solidFill>
              </a:rPr>
              <a:t> </a:t>
            </a:r>
            <a:r>
              <a:rPr lang="en-US" sz="800" dirty="0">
                <a:solidFill>
                  <a:schemeClr val="tx1"/>
                </a:solidFill>
              </a:rPr>
              <a:t>you want to do sensitive browsing, like banking and shopping, on a personal device and a trusted, secured network. And avoid using public Wi-Fi whenever possible or, if you have to, be sure to use a VPN. </a:t>
            </a:r>
          </a:p>
          <a:p>
            <a:endParaRPr lang="en-US" sz="800" dirty="0">
              <a:solidFill>
                <a:schemeClr val="tx1"/>
              </a:solidFill>
            </a:endParaRPr>
          </a:p>
          <a:p>
            <a:r>
              <a:rPr lang="en-US" sz="800" dirty="0">
                <a:solidFill>
                  <a:schemeClr val="tx1"/>
                </a:solidFill>
              </a:rPr>
              <a:t>But what I really want to discuss with this one is social media. A surprising amount of data can be gained from connecting, following or friending someone. Think about it… where you grew up, where you live, who your relatives are, your pet's name, where you went to school, or if you're on vacation. Scammers can use this information against you to do things like guess passwords, answer security questions and create profiles. So try to limit the information that you share on social media. Best security practices for social media include: </a:t>
            </a:r>
          </a:p>
          <a:p>
            <a:pPr marL="181240" indent="-181240">
              <a:buFont typeface="Arial" panose="020B0604020202020204" pitchFamily="34" charset="0"/>
              <a:buChar char="•"/>
            </a:pPr>
            <a:r>
              <a:rPr lang="en-US" sz="800" dirty="0">
                <a:solidFill>
                  <a:schemeClr val="tx1"/>
                </a:solidFill>
              </a:rPr>
              <a:t>Keep accounts private and only connect, friends and follow people you know.</a:t>
            </a:r>
          </a:p>
          <a:p>
            <a:pPr marL="181240" indent="-181240">
              <a:buFont typeface="Arial" panose="020B0604020202020204" pitchFamily="34" charset="0"/>
              <a:buChar char="•"/>
            </a:pPr>
            <a:r>
              <a:rPr lang="en-US" sz="800" dirty="0">
                <a:solidFill>
                  <a:schemeClr val="tx1"/>
                </a:solidFill>
              </a:rPr>
              <a:t>Remove personal information from your profiles and posts wherever possible. Don’t share anything you wouldn’t tell a friend or acquaintance. </a:t>
            </a:r>
          </a:p>
          <a:p>
            <a:pPr marL="181240" indent="-181240">
              <a:buFont typeface="Arial" panose="020B0604020202020204" pitchFamily="34" charset="0"/>
              <a:buChar char="•"/>
            </a:pPr>
            <a:r>
              <a:rPr lang="en-US" sz="800" dirty="0">
                <a:solidFill>
                  <a:schemeClr val="tx1"/>
                </a:solidFill>
              </a:rPr>
              <a:t>Be aware of the automatic settings for apps. You want to go through your security settings to make sure you’re comfortable with what each app has access to. They could be set to automatically have access to things like your camera, microphone, location, pictures, phone storage, folders</a:t>
            </a:r>
            <a:r>
              <a:rPr lang="en-US" sz="800" baseline="0" dirty="0">
                <a:solidFill>
                  <a:schemeClr val="tx1"/>
                </a:solidFill>
              </a:rPr>
              <a:t> and</a:t>
            </a:r>
            <a:r>
              <a:rPr lang="en-US" sz="800" dirty="0">
                <a:solidFill>
                  <a:schemeClr val="tx1"/>
                </a:solidFill>
              </a:rPr>
              <a:t> contacts. Sometimes this may make sense. Other times, it may not. </a:t>
            </a:r>
            <a:r>
              <a:rPr lang="en-US" sz="800" dirty="0">
                <a:solidFill>
                  <a:srgbClr val="00B050"/>
                </a:solidFill>
              </a:rPr>
              <a:t>The point is that you should be aware of this, </a:t>
            </a:r>
            <a:r>
              <a:rPr lang="en-US" sz="800" dirty="0">
                <a:solidFill>
                  <a:schemeClr val="tx1"/>
                </a:solidFill>
              </a:rPr>
              <a:t>so you can decide what you’re comfortable with. </a:t>
            </a:r>
          </a:p>
          <a:p>
            <a:pPr marL="181240" indent="-181240">
              <a:buFont typeface="Arial" panose="020B0604020202020204" pitchFamily="34" charset="0"/>
              <a:buChar char="•"/>
            </a:pPr>
            <a:r>
              <a:rPr lang="en-US" sz="800" dirty="0">
                <a:solidFill>
                  <a:schemeClr val="tx1"/>
                </a:solidFill>
              </a:rPr>
              <a:t>Finally, talk about these best practices with your family members, especially your children. Social media is now a part of people’s everyday lives. Kids may not realize that they shouldn’t post addresses and telephone numbers, that they shouldn’t check-in wherever they go – they may not see the danger. It’s important to talk about what kinds of information shouldn’t be shared and why. </a:t>
            </a:r>
          </a:p>
        </p:txBody>
      </p:sp>
      <p:sp>
        <p:nvSpPr>
          <p:cNvPr id="4" name="Slide Number Placeholder 3"/>
          <p:cNvSpPr>
            <a:spLocks noGrp="1"/>
          </p:cNvSpPr>
          <p:nvPr>
            <p:ph type="sldNum" sz="quarter" idx="10"/>
          </p:nvPr>
        </p:nvSpPr>
        <p:spPr/>
        <p:txBody>
          <a:bodyPr/>
          <a:lstStyle/>
          <a:p>
            <a:fld id="{F5D3BA55-0EC6-D342-8053-8A7A5F3E15DE}" type="slidenum">
              <a:rPr lang="en-US" smtClean="0"/>
              <a:t>20</a:t>
            </a:fld>
            <a:endParaRPr lang="en-US"/>
          </a:p>
        </p:txBody>
      </p:sp>
    </p:spTree>
    <p:extLst>
      <p:ext uri="{BB962C8B-B14F-4D97-AF65-F5344CB8AC3E}">
        <p14:creationId xmlns:p14="http://schemas.microsoft.com/office/powerpoint/2010/main" val="3172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21</a:t>
            </a:fld>
            <a:endParaRPr lang="en-US"/>
          </a:p>
        </p:txBody>
      </p:sp>
    </p:spTree>
    <p:extLst>
      <p:ext uri="{BB962C8B-B14F-4D97-AF65-F5344CB8AC3E}">
        <p14:creationId xmlns:p14="http://schemas.microsoft.com/office/powerpoint/2010/main" val="55097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dirty="0">
                <a:solidFill>
                  <a:schemeClr val="tx1"/>
                </a:solidFill>
              </a:rPr>
              <a:t>And finally: Always initiate the interaction yourself. </a:t>
            </a:r>
            <a:r>
              <a:rPr lang="en-US" sz="800" b="0" u="none" dirty="0">
                <a:solidFill>
                  <a:schemeClr val="tx1"/>
                </a:solidFill>
              </a:rPr>
              <a:t>You</a:t>
            </a:r>
            <a:r>
              <a:rPr lang="en-US" sz="800" b="0" dirty="0">
                <a:solidFill>
                  <a:schemeClr val="tx1"/>
                </a:solidFill>
              </a:rPr>
              <a:t> want to be the one starting the contact. </a:t>
            </a:r>
            <a:r>
              <a:rPr lang="en-US" sz="800" dirty="0">
                <a:solidFill>
                  <a:schemeClr val="tx1"/>
                </a:solidFill>
              </a:rPr>
              <a:t>Double check it and make sure that contact information matches what you have or what you find online. Try to independently validate these things. </a:t>
            </a:r>
          </a:p>
          <a:p>
            <a:endParaRPr lang="en-US" sz="800" baseline="30000" dirty="0">
              <a:solidFill>
                <a:schemeClr val="tx1"/>
              </a:solidFill>
            </a:endParaRPr>
          </a:p>
          <a:p>
            <a:r>
              <a:rPr lang="en-US" sz="800" dirty="0"/>
              <a:t> </a:t>
            </a:r>
          </a:p>
        </p:txBody>
      </p:sp>
      <p:sp>
        <p:nvSpPr>
          <p:cNvPr id="4" name="Slide Number Placeholder 3"/>
          <p:cNvSpPr>
            <a:spLocks noGrp="1"/>
          </p:cNvSpPr>
          <p:nvPr>
            <p:ph type="sldNum" sz="quarter" idx="10"/>
          </p:nvPr>
        </p:nvSpPr>
        <p:spPr/>
        <p:txBody>
          <a:bodyPr/>
          <a:lstStyle/>
          <a:p>
            <a:fld id="{F5D3BA55-0EC6-D342-8053-8A7A5F3E15DE}" type="slidenum">
              <a:rPr lang="en-US" smtClean="0"/>
              <a:t>22</a:t>
            </a:fld>
            <a:endParaRPr lang="en-US"/>
          </a:p>
        </p:txBody>
      </p:sp>
    </p:spTree>
    <p:extLst>
      <p:ext uri="{BB962C8B-B14F-4D97-AF65-F5344CB8AC3E}">
        <p14:creationId xmlns:p14="http://schemas.microsoft.com/office/powerpoint/2010/main" val="130708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Now, unfortunately, in the data-driven world we live in, even if you follow all these tips and rules, you can still become a victim. So let’s talk about what you can do if you become a victim. </a:t>
            </a: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23</a:t>
            </a:fld>
            <a:endParaRPr lang="en-US"/>
          </a:p>
        </p:txBody>
      </p:sp>
    </p:spTree>
    <p:extLst>
      <p:ext uri="{BB962C8B-B14F-4D97-AF65-F5344CB8AC3E}">
        <p14:creationId xmlns:p14="http://schemas.microsoft.com/office/powerpoint/2010/main" val="106073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The best thing you can do is to act fast. The sooner, the better. And what you should do depends on what </a:t>
            </a:r>
            <a:r>
              <a:rPr lang="en-US" sz="800" dirty="0">
                <a:solidFill>
                  <a:schemeClr val="tx1"/>
                </a:solidFill>
              </a:rPr>
              <a:t>the</a:t>
            </a:r>
            <a:r>
              <a:rPr lang="en-US" sz="800" baseline="0" dirty="0">
                <a:solidFill>
                  <a:schemeClr val="tx1"/>
                </a:solidFill>
              </a:rPr>
              <a:t> </a:t>
            </a:r>
            <a:r>
              <a:rPr lang="en-US" sz="800" dirty="0">
                <a:solidFill>
                  <a:schemeClr val="tx1"/>
                </a:solidFill>
              </a:rPr>
              <a:t>scammers </a:t>
            </a:r>
            <a:r>
              <a:rPr lang="en-US" sz="800" dirty="0"/>
              <a:t>stole: money or information. </a:t>
            </a:r>
          </a:p>
          <a:p>
            <a:endParaRPr lang="en-US" sz="800" dirty="0"/>
          </a:p>
          <a:p>
            <a:r>
              <a:rPr lang="en-US" sz="800" dirty="0"/>
              <a:t>If they stole money, your best chance to recover it depends on </a:t>
            </a:r>
            <a:r>
              <a:rPr lang="en-US" sz="800" b="0" dirty="0">
                <a:solidFill>
                  <a:schemeClr val="tx1"/>
                </a:solidFill>
              </a:rPr>
              <a:t>how quickly you react </a:t>
            </a:r>
            <a:r>
              <a:rPr lang="en-US" sz="800" dirty="0"/>
              <a:t>and how you paid them. If you paid with.</a:t>
            </a:r>
            <a:endParaRPr lang="en-US" sz="800" b="1" dirty="0">
              <a:solidFill>
                <a:schemeClr val="tx1"/>
              </a:solidFill>
            </a:endParaRPr>
          </a:p>
          <a:p>
            <a:pPr marL="181240" indent="-181240">
              <a:buFont typeface="Arial" panose="020B0604020202020204" pitchFamily="34" charset="0"/>
              <a:buChar char="•"/>
            </a:pPr>
            <a:r>
              <a:rPr lang="en-US" sz="800" b="1" dirty="0">
                <a:solidFill>
                  <a:schemeClr val="tx1"/>
                </a:solidFill>
              </a:rPr>
              <a:t>A credit or debit card:</a:t>
            </a:r>
            <a:r>
              <a:rPr lang="en-US" sz="800" b="1" baseline="0" dirty="0">
                <a:solidFill>
                  <a:schemeClr val="tx1"/>
                </a:solidFill>
              </a:rPr>
              <a:t> </a:t>
            </a:r>
            <a:r>
              <a:rPr lang="en-US" sz="800" b="0" baseline="0" dirty="0">
                <a:solidFill>
                  <a:schemeClr val="tx1"/>
                </a:solidFill>
              </a:rPr>
              <a:t>Y</a:t>
            </a:r>
            <a:r>
              <a:rPr lang="en-US" sz="800" b="0" dirty="0">
                <a:solidFill>
                  <a:schemeClr val="tx1"/>
                </a:solidFill>
              </a:rPr>
              <a:t>o</a:t>
            </a:r>
            <a:r>
              <a:rPr lang="en-US" sz="800" dirty="0">
                <a:solidFill>
                  <a:schemeClr val="tx1"/>
                </a:solidFill>
              </a:rPr>
              <a:t>u may be able to stop the transaction. Contact your credit card company or bank right away. Tell them what happened and ask them to reverse the charges. This is much more likely to happen if you paid with a credit card rather than a debit card, but it is still worth trying either way. </a:t>
            </a:r>
          </a:p>
          <a:p>
            <a:pPr marL="181240" indent="-181240">
              <a:buFont typeface="Arial" panose="020B0604020202020204" pitchFamily="34" charset="0"/>
              <a:buChar char="•"/>
            </a:pPr>
            <a:r>
              <a:rPr lang="en-US" sz="800" b="1" dirty="0">
                <a:solidFill>
                  <a:schemeClr val="tx1"/>
                </a:solidFill>
              </a:rPr>
              <a:t>A money transfer app:</a:t>
            </a:r>
            <a:r>
              <a:rPr lang="en-US" sz="800" dirty="0">
                <a:solidFill>
                  <a:schemeClr val="tx1"/>
                </a:solidFill>
              </a:rPr>
              <a:t> Like Venmo. Contact the company and see if they can reverse the payment. In many cases, after you send the money, it's gone. A sender will have a hard time getting the money back without the other person's consent. If the app is </a:t>
            </a:r>
            <a:r>
              <a:rPr lang="en-US" sz="800" dirty="0"/>
              <a:t>linked to a credit card or debit card, try to contact them to see if they can help.</a:t>
            </a:r>
            <a:r>
              <a:rPr lang="en-US" sz="800" b="1" dirty="0"/>
              <a:t> </a:t>
            </a:r>
            <a:r>
              <a:rPr lang="en-US" sz="800" dirty="0"/>
              <a:t>But watch out for a scam. If someone calls and offers to “help” you recover money you have already lost, don’t give them money or personal information. You’re probably dealing with a fake refund scam. Remember, you always want to initiate the contact. </a:t>
            </a:r>
          </a:p>
          <a:p>
            <a:pPr marL="181240" indent="-181240">
              <a:buFont typeface="Arial" panose="020B0604020202020204" pitchFamily="34" charset="0"/>
              <a:buChar char="•"/>
            </a:pPr>
            <a:r>
              <a:rPr lang="en-US" sz="800" b="1" dirty="0">
                <a:solidFill>
                  <a:schemeClr val="tx1"/>
                </a:solidFill>
              </a:rPr>
              <a:t>A check: </a:t>
            </a:r>
            <a:r>
              <a:rPr lang="en-US" sz="800" dirty="0">
                <a:solidFill>
                  <a:schemeClr val="tx1"/>
                </a:solidFill>
              </a:rPr>
              <a:t>If </a:t>
            </a:r>
            <a:r>
              <a:rPr lang="en-US" sz="800" dirty="0"/>
              <a:t>it hasn't been deposited, contact your bank to cancel it. If it has been deposited, the money is likely gone. Either way, they have your routing and bank account number, so you should freeze that account. </a:t>
            </a:r>
          </a:p>
          <a:p>
            <a:pPr marL="181240" indent="-181240">
              <a:buFont typeface="Arial" panose="020B0604020202020204" pitchFamily="34" charset="0"/>
              <a:buChar char="•"/>
            </a:pPr>
            <a:r>
              <a:rPr lang="en-US" sz="800" b="1" dirty="0">
                <a:solidFill>
                  <a:schemeClr val="tx1"/>
                </a:solidFill>
              </a:rPr>
              <a:t>Wire transfer</a:t>
            </a:r>
            <a:r>
              <a:rPr lang="en-US" sz="800" b="0" dirty="0">
                <a:solidFill>
                  <a:schemeClr val="tx1"/>
                </a:solidFill>
              </a:rPr>
              <a:t>:</a:t>
            </a:r>
            <a:r>
              <a:rPr lang="en-US" sz="800" b="0" baseline="0" dirty="0">
                <a:solidFill>
                  <a:schemeClr val="tx1"/>
                </a:solidFill>
              </a:rPr>
              <a:t> C</a:t>
            </a:r>
            <a:r>
              <a:rPr lang="en-US" sz="800" dirty="0"/>
              <a:t>all your bank or the money transfer company immediately. Ask them to reverse the wire transfer. While it’s unlikely they will, as wires are essentially the same thing as sending case, but it’s important to ask. </a:t>
            </a:r>
          </a:p>
          <a:p>
            <a:pPr marL="181240" indent="-181240">
              <a:buFont typeface="Arial" panose="020B0604020202020204" pitchFamily="34" charset="0"/>
              <a:buChar char="•"/>
            </a:pPr>
            <a:r>
              <a:rPr lang="en-US" sz="800" b="1" dirty="0">
                <a:solidFill>
                  <a:schemeClr val="tx1"/>
                </a:solidFill>
              </a:rPr>
              <a:t>Gift card, prepaid card, or cash reload card: </a:t>
            </a:r>
            <a:r>
              <a:rPr lang="en-US" sz="800" b="0" dirty="0">
                <a:solidFill>
                  <a:schemeClr val="tx1"/>
                </a:solidFill>
              </a:rPr>
              <a:t>C</a:t>
            </a:r>
            <a:r>
              <a:rPr lang="en-US" sz="800" b="0" dirty="0"/>
              <a:t>ontact</a:t>
            </a:r>
            <a:r>
              <a:rPr lang="en-US" sz="800" dirty="0"/>
              <a:t> the company that issued the card right away. Tell them you paid a scammer with the card and ask them to refund your money. Gift cards are becoming an increasingly popular way for scammers to steal money.  Popular ones include iTunes, Google Play and Amazon. A red flag is if someone asks for a gift card number and PIN. That’s all a scammer needs to have access to that money immediately. </a:t>
            </a:r>
          </a:p>
          <a:p>
            <a:pPr marL="181240" indent="-181240">
              <a:buFont typeface="Arial" panose="020B0604020202020204" pitchFamily="34" charset="0"/>
              <a:buChar char="•"/>
            </a:pPr>
            <a:r>
              <a:rPr lang="en-US" sz="800" b="1" dirty="0"/>
              <a:t>Cryptocurrency: </a:t>
            </a:r>
            <a:r>
              <a:rPr lang="en-US" sz="800" b="0" dirty="0"/>
              <a:t>Contact the company that you used to send the money and ask them to reverse it. In general, crypto transfers cannot be reversed. So once the money is gone, it is nearly impossible to get back. </a:t>
            </a:r>
            <a:r>
              <a:rPr lang="en-US" sz="800" dirty="0"/>
              <a:t> According to the FTC, since the start of 2021, more than 46,000 people have reported losing over $1 billion in crypto to scams</a:t>
            </a:r>
            <a:r>
              <a:rPr lang="en-US" sz="800" baseline="30000" dirty="0"/>
              <a:t>1</a:t>
            </a:r>
            <a:r>
              <a:rPr lang="en-US" sz="800" b="0" dirty="0"/>
              <a:t>. A legitimate business will never demand that you buy or pay with cryptocurrency. </a:t>
            </a:r>
            <a:endParaRPr lang="en-US" sz="800" baseline="30000" dirty="0">
              <a:effectLst/>
            </a:endParaRPr>
          </a:p>
          <a:p>
            <a:endParaRPr lang="en-US" sz="800" dirty="0"/>
          </a:p>
          <a:p>
            <a:r>
              <a:rPr lang="en-US" sz="800" dirty="0"/>
              <a:t>If they stole sensitive information, some immediate action steps to take if they got:</a:t>
            </a:r>
          </a:p>
          <a:p>
            <a:pPr marL="181240" indent="-181240">
              <a:buFont typeface="Arial" panose="020B0604020202020204" pitchFamily="34" charset="0"/>
              <a:buChar char="•"/>
            </a:pPr>
            <a:r>
              <a:rPr lang="en-US" sz="800" b="1" dirty="0">
                <a:solidFill>
                  <a:schemeClr val="tx1"/>
                </a:solidFill>
              </a:rPr>
              <a:t>Your username and/or password: </a:t>
            </a:r>
            <a:r>
              <a:rPr lang="en-US" sz="800" dirty="0">
                <a:solidFill>
                  <a:schemeClr val="tx1"/>
                </a:solidFill>
              </a:rPr>
              <a:t>Change your password right away (may have to contact company to do this). If you use the same password for other accounts or sites, change those too. </a:t>
            </a:r>
          </a:p>
          <a:p>
            <a:pPr marL="181240" indent="-181240">
              <a:buFont typeface="Arial" panose="020B0604020202020204" pitchFamily="34" charset="0"/>
              <a:buChar char="•"/>
            </a:pPr>
            <a:r>
              <a:rPr lang="en-US" sz="800" b="1" dirty="0">
                <a:solidFill>
                  <a:schemeClr val="tx1"/>
                </a:solidFill>
              </a:rPr>
              <a:t>Remote access to your computer:</a:t>
            </a:r>
            <a:r>
              <a:rPr lang="en-US" sz="800" b="1" baseline="0" dirty="0">
                <a:solidFill>
                  <a:schemeClr val="tx1"/>
                </a:solidFill>
              </a:rPr>
              <a:t> </a:t>
            </a:r>
            <a:r>
              <a:rPr lang="en-US" sz="800" b="0" baseline="0" dirty="0">
                <a:solidFill>
                  <a:schemeClr val="tx1"/>
                </a:solidFill>
              </a:rPr>
              <a:t>Y</a:t>
            </a:r>
            <a:r>
              <a:rPr lang="en-US" sz="800" b="0" dirty="0"/>
              <a:t>o</a:t>
            </a:r>
            <a:r>
              <a:rPr lang="en-US" sz="800" dirty="0"/>
              <a:t>u’ll want to update your computer’s security software, then run a scan. Delete anything it identifies as a problem. To make sure everything is gone, consider wiping the system completely, or even consulting with experts (like the </a:t>
            </a:r>
            <a:r>
              <a:rPr lang="en-US" sz="800" dirty="0" err="1"/>
              <a:t>GeekSquad</a:t>
            </a:r>
            <a:r>
              <a:rPr lang="en-US" sz="800" dirty="0"/>
              <a:t>) to ensure that there are no traces of malware or back doors left behind.</a:t>
            </a:r>
          </a:p>
          <a:p>
            <a:pPr marL="181240" indent="-181240">
              <a:buFont typeface="Arial" panose="020B0604020202020204" pitchFamily="34" charset="0"/>
              <a:buChar char="•"/>
            </a:pPr>
            <a:r>
              <a:rPr lang="en-US" sz="800" b="1" dirty="0">
                <a:solidFill>
                  <a:schemeClr val="tx1"/>
                </a:solidFill>
              </a:rPr>
              <a:t>Social Security Number (SSN): </a:t>
            </a:r>
            <a:r>
              <a:rPr lang="en-US" sz="800" b="0" dirty="0">
                <a:solidFill>
                  <a:schemeClr val="tx1"/>
                </a:solidFill>
              </a:rPr>
              <a:t>G</a:t>
            </a:r>
            <a:r>
              <a:rPr lang="en-US" sz="800" dirty="0"/>
              <a:t>o to identitytheft.gov. You can report what happened, they'll tell you what to look for on your credit report and they'll create a personal recovery plan for you.  It's unlikely that they'll issue you a new number. </a:t>
            </a:r>
            <a:r>
              <a:rPr lang="en-US" sz="800" b="0" dirty="0">
                <a:solidFill>
                  <a:schemeClr val="tx1"/>
                </a:solidFill>
              </a:rPr>
              <a:t>Plus</a:t>
            </a:r>
            <a:r>
              <a:rPr lang="en-US" sz="800" dirty="0"/>
              <a:t> issuing a new number doesn't solve all your problems, because there are still records of your old one. So a new number doesn't mean a fresh start. You’ll also want to file a complaint with your local police department and report it to the Internet Crime Complaint Center (IC3), which </a:t>
            </a:r>
            <a:r>
              <a:rPr lang="en-US" sz="800" dirty="0">
                <a:solidFill>
                  <a:srgbClr val="00B050"/>
                </a:solidFill>
              </a:rPr>
              <a:t>is</a:t>
            </a:r>
            <a:r>
              <a:rPr lang="en-US" sz="800" dirty="0"/>
              <a:t> part of the FBI. Having these reports on hand can go a long way in helping you prove that your identity theft claims are legitimate when disputing credit reporting errors and fraudulent charges. You also may want to contact the IRS and the </a:t>
            </a:r>
            <a:r>
              <a:rPr lang="en-US" sz="800" b="0" u="none" dirty="0">
                <a:solidFill>
                  <a:schemeClr val="tx1"/>
                </a:solidFill>
              </a:rPr>
              <a:t>Social Security Administration, </a:t>
            </a:r>
            <a:r>
              <a:rPr lang="en-US" sz="800" dirty="0"/>
              <a:t>because if a scammer has your </a:t>
            </a:r>
            <a:r>
              <a:rPr lang="en-US" sz="800" b="0" u="none" dirty="0"/>
              <a:t>Social Security Number </a:t>
            </a:r>
            <a:r>
              <a:rPr lang="en-US" sz="800" b="0" u="none" dirty="0">
                <a:solidFill>
                  <a:schemeClr val="tx1"/>
                </a:solidFill>
              </a:rPr>
              <a:t>(</a:t>
            </a:r>
            <a:r>
              <a:rPr lang="en-US" sz="800" dirty="0"/>
              <a:t>SSN), they can file a tax return to steal your refund.  Start with identitytheft.gov; they’ll walk you through the steps. </a:t>
            </a:r>
          </a:p>
          <a:p>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Most scams can be reported to the FTC at ftc.gov (direct site: ReportFraud.ftc.gov). Internet and international scams, specifically, can be reported to the FBI at ic3.gov. Reporting scams can help these agencies identify trends, build cases, and stop criminals.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r>
              <a:rPr lang="en-US" sz="800" baseline="30000" dirty="0"/>
              <a:t>1</a:t>
            </a:r>
            <a:r>
              <a:rPr lang="en-US" sz="800" dirty="0"/>
              <a:t>Source </a:t>
            </a:r>
            <a:r>
              <a:rPr lang="en-US" sz="800" u="none" dirty="0">
                <a:solidFill>
                  <a:schemeClr val="tx1"/>
                </a:solidFill>
              </a:rPr>
              <a:t>- </a:t>
            </a:r>
            <a:r>
              <a:rPr lang="en-US" sz="1050" u="none" dirty="0">
                <a:solidFill>
                  <a:schemeClr val="tx1"/>
                </a:solidFill>
              </a:rPr>
              <a:t>Reported crypto scam losses since 2021 top $1 billion, says FTC Data Spotlight | Federal Trade Commission</a:t>
            </a:r>
            <a:r>
              <a:rPr lang="en-US" sz="800" u="none" dirty="0">
                <a:solidFill>
                  <a:schemeClr val="tx1"/>
                </a:solidFill>
              </a:rPr>
              <a:t> </a:t>
            </a:r>
          </a:p>
        </p:txBody>
      </p:sp>
      <p:sp>
        <p:nvSpPr>
          <p:cNvPr id="4" name="Slide Number Placeholder 3"/>
          <p:cNvSpPr>
            <a:spLocks noGrp="1"/>
          </p:cNvSpPr>
          <p:nvPr>
            <p:ph type="sldNum" sz="quarter" idx="10"/>
          </p:nvPr>
        </p:nvSpPr>
        <p:spPr/>
        <p:txBody>
          <a:bodyPr/>
          <a:lstStyle/>
          <a:p>
            <a:fld id="{F5D3BA55-0EC6-D342-8053-8A7A5F3E15DE}" type="slidenum">
              <a:rPr lang="en-US" smtClean="0"/>
              <a:t>24</a:t>
            </a:fld>
            <a:endParaRPr lang="en-US"/>
          </a:p>
        </p:txBody>
      </p:sp>
    </p:spTree>
    <p:extLst>
      <p:ext uri="{BB962C8B-B14F-4D97-AF65-F5344CB8AC3E}">
        <p14:creationId xmlns:p14="http://schemas.microsoft.com/office/powerpoint/2010/main" val="1636701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 know that we've gone over a lot today. We've talked about recent scams, prevention tips and what to do if you become a victim. Our hope is that you’re now more aware of the types of threats and attacks that are out there and that you’re leaving here with a few things that may help you better protect yourself and your loved ones. Thank you.</a:t>
            </a:r>
          </a:p>
          <a:p>
            <a:endParaRPr lang="en-US" sz="800" dirty="0"/>
          </a:p>
          <a:p>
            <a:endParaRPr lang="en-US" sz="800" dirty="0"/>
          </a:p>
        </p:txBody>
      </p:sp>
      <p:sp>
        <p:nvSpPr>
          <p:cNvPr id="4" name="Slide Number Placeholder 3"/>
          <p:cNvSpPr>
            <a:spLocks noGrp="1"/>
          </p:cNvSpPr>
          <p:nvPr>
            <p:ph type="sldNum" sz="quarter" idx="10"/>
          </p:nvPr>
        </p:nvSpPr>
        <p:spPr/>
        <p:txBody>
          <a:bodyPr/>
          <a:lstStyle/>
          <a:p>
            <a:fld id="{F5D3BA55-0EC6-D342-8053-8A7A5F3E15DE}" type="slidenum">
              <a:rPr lang="en-US" smtClean="0"/>
              <a:t>25</a:t>
            </a:fld>
            <a:endParaRPr lang="en-US"/>
          </a:p>
        </p:txBody>
      </p:sp>
    </p:spTree>
    <p:extLst>
      <p:ext uri="{BB962C8B-B14F-4D97-AF65-F5344CB8AC3E}">
        <p14:creationId xmlns:p14="http://schemas.microsoft.com/office/powerpoint/2010/main" val="434519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kern="1200" dirty="0">
                <a:solidFill>
                  <a:schemeClr val="tx1"/>
                </a:solidFill>
                <a:effectLst/>
                <a:latin typeface="+mn-lt"/>
                <a:ea typeface="+mn-ea"/>
                <a:cs typeface="+mn-cs"/>
              </a:rPr>
              <a:t>(Note to speaker: This slide is meant for you use as a visual during the Q&amp;A session. People usually request this information be repeated.) </a:t>
            </a:r>
          </a:p>
        </p:txBody>
      </p:sp>
      <p:sp>
        <p:nvSpPr>
          <p:cNvPr id="4" name="Slide Number Placeholder 3"/>
          <p:cNvSpPr>
            <a:spLocks noGrp="1"/>
          </p:cNvSpPr>
          <p:nvPr>
            <p:ph type="sldNum" sz="quarter" idx="5"/>
          </p:nvPr>
        </p:nvSpPr>
        <p:spPr/>
        <p:txBody>
          <a:bodyPr/>
          <a:lstStyle/>
          <a:p>
            <a:fld id="{4CC17A1E-B560-C847-AC91-4DF6A3652DB3}" type="slidenum">
              <a:rPr lang="en-US" smtClean="0"/>
              <a:t>26</a:t>
            </a:fld>
            <a:endParaRPr lang="en-US"/>
          </a:p>
        </p:txBody>
      </p:sp>
    </p:spTree>
    <p:extLst>
      <p:ext uri="{BB962C8B-B14F-4D97-AF65-F5344CB8AC3E}">
        <p14:creationId xmlns:p14="http://schemas.microsoft.com/office/powerpoint/2010/main" val="953170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27</a:t>
            </a:fld>
            <a:endParaRPr lang="en-US"/>
          </a:p>
        </p:txBody>
      </p:sp>
    </p:spTree>
    <p:extLst>
      <p:ext uri="{BB962C8B-B14F-4D97-AF65-F5344CB8AC3E}">
        <p14:creationId xmlns:p14="http://schemas.microsoft.com/office/powerpoint/2010/main" val="2291048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28</a:t>
            </a:fld>
            <a:endParaRPr lang="en-US"/>
          </a:p>
        </p:txBody>
      </p:sp>
    </p:spTree>
    <p:extLst>
      <p:ext uri="{BB962C8B-B14F-4D97-AF65-F5344CB8AC3E}">
        <p14:creationId xmlns:p14="http://schemas.microsoft.com/office/powerpoint/2010/main" val="1902216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are some of the biggest data breaches in terms of impact:</a:t>
            </a:r>
          </a:p>
          <a:p>
            <a:pPr marL="171450" indent="-171450">
              <a:buFont typeface="Arial" panose="020B0604020202020204" pitchFamily="34" charset="0"/>
              <a:buChar char="•"/>
            </a:pPr>
            <a:r>
              <a:rPr lang="en-US" b="1" dirty="0"/>
              <a:t>Yahoo</a:t>
            </a:r>
            <a:r>
              <a:rPr lang="en-US" dirty="0"/>
              <a:t> – 3 billion accounts – the company was hacked in 2013, although it wasn’t revealed until 2016. </a:t>
            </a:r>
            <a:r>
              <a:rPr lang="en-US" b="0" i="0" dirty="0">
                <a:solidFill>
                  <a:srgbClr val="16161D"/>
                </a:solidFill>
                <a:effectLst/>
                <a:latin typeface="Helvetica Neue"/>
              </a:rPr>
              <a:t>Attackers were able to access account information like security questions and answers. Plaintext passwords, payment card and bank data were reportedly not stolen. In 2014, Yahoo suffered a second attack which impacted 500 million accounts. In this case sensitive information like names, emails addresses, phone numbers, hashed passwords and dates of birth were stolen. </a:t>
            </a:r>
            <a:endParaRPr lang="en-US" dirty="0"/>
          </a:p>
          <a:p>
            <a:pPr marL="171450" indent="-171450">
              <a:buFont typeface="Arial" panose="020B0604020202020204" pitchFamily="34" charset="0"/>
              <a:buChar char="•"/>
            </a:pPr>
            <a:r>
              <a:rPr lang="en-US" b="1" dirty="0"/>
              <a:t>LinkedIn</a:t>
            </a:r>
            <a:r>
              <a:rPr lang="en-US" dirty="0"/>
              <a:t> – 700 million users – in June 2021, a hacker posted data associated with 700 million LinkedIn users. LinkedIn reported that no sensitive, private data was stolen, however </a:t>
            </a:r>
            <a:r>
              <a:rPr lang="en-US" sz="1200" b="0" i="0" kern="1200" dirty="0">
                <a:solidFill>
                  <a:schemeClr val="tx1"/>
                </a:solidFill>
                <a:effectLst/>
                <a:latin typeface="+mn-lt"/>
                <a:ea typeface="+mn-ea"/>
                <a:cs typeface="+mn-cs"/>
              </a:rPr>
              <a:t>email addresses, phone numbers, geolocation records, genders and other social media details were exposed. </a:t>
            </a:r>
            <a:endParaRPr lang="en-US" dirty="0"/>
          </a:p>
          <a:p>
            <a:pPr marL="171450" indent="-171450">
              <a:buFont typeface="Arial" panose="020B0604020202020204" pitchFamily="34" charset="0"/>
              <a:buChar char="•"/>
            </a:pPr>
            <a:r>
              <a:rPr lang="en-US" b="1" dirty="0"/>
              <a:t>Facebook</a:t>
            </a:r>
            <a:r>
              <a:rPr lang="en-US" dirty="0"/>
              <a:t> – 533 millions users – in 2019, information, including account names, phone numbers and Facebook IDs, from over 530 million users was exposed online. </a:t>
            </a:r>
          </a:p>
          <a:p>
            <a:pPr marL="171450" indent="-171450">
              <a:buFont typeface="Arial" panose="020B0604020202020204" pitchFamily="34" charset="0"/>
              <a:buChar char="•"/>
            </a:pPr>
            <a:r>
              <a:rPr lang="en-US" b="1" dirty="0"/>
              <a:t>Marriott International (Starwood) </a:t>
            </a:r>
            <a:r>
              <a:rPr lang="en-US" dirty="0"/>
              <a:t>– in 2018, Hotel Marriot International suffered an attack which exposed sensation information belonging to over 500 million customers. This included </a:t>
            </a:r>
            <a:r>
              <a:rPr lang="en-US" b="0" i="0" dirty="0">
                <a:solidFill>
                  <a:srgbClr val="16161D"/>
                </a:solidFill>
                <a:effectLst/>
                <a:latin typeface="Helvetica Neue"/>
              </a:rPr>
              <a:t>names, mailing addresses, phone numbers, email addresses, passport numbers, Starwood Preferred Guest account information, dates of birth, and gender, in addition to other information. </a:t>
            </a:r>
            <a:endParaRPr lang="en-US" dirty="0"/>
          </a:p>
          <a:p>
            <a:pPr marL="171450" indent="-171450">
              <a:buFont typeface="Arial" panose="020B0604020202020204" pitchFamily="34" charset="0"/>
              <a:buChar char="•"/>
            </a:pPr>
            <a:r>
              <a:rPr lang="en-US" b="1" dirty="0" err="1"/>
              <a:t>MySpace</a:t>
            </a:r>
            <a:r>
              <a:rPr lang="en-US" dirty="0"/>
              <a:t> – 360 million user accounts – in 2016, 360 million </a:t>
            </a:r>
            <a:r>
              <a:rPr lang="en-US" dirty="0" err="1"/>
              <a:t>MySpace</a:t>
            </a:r>
            <a:r>
              <a:rPr lang="en-US" dirty="0"/>
              <a:t> user accounts were exposed online. </a:t>
            </a:r>
            <a:r>
              <a:rPr lang="en-US" dirty="0" err="1"/>
              <a:t>MySpace</a:t>
            </a:r>
            <a:r>
              <a:rPr lang="en-US" dirty="0"/>
              <a:t> dated the attack back to 2013 and said the lost data included </a:t>
            </a:r>
            <a:r>
              <a:rPr lang="en-US" sz="1200" b="0" i="0" kern="1200" dirty="0">
                <a:solidFill>
                  <a:schemeClr val="tx1"/>
                </a:solidFill>
                <a:effectLst/>
                <a:latin typeface="+mn-lt"/>
                <a:ea typeface="+mn-ea"/>
                <a:cs typeface="+mn-cs"/>
              </a:rPr>
              <a:t>email addresses, passwords and usernames. </a:t>
            </a:r>
            <a:endParaRPr lang="en-US" dirty="0"/>
          </a:p>
          <a:p>
            <a:pPr marL="171450" indent="-171450">
              <a:buFont typeface="Arial" panose="020B0604020202020204" pitchFamily="34" charset="0"/>
              <a:buChar char="•"/>
            </a:pPr>
            <a:r>
              <a:rPr lang="en-US" b="1" dirty="0"/>
              <a:t>Adobe</a:t>
            </a:r>
            <a:r>
              <a:rPr lang="en-US" dirty="0"/>
              <a:t> – 153 million user records – in 2013, information from 153 million Adobe users was exposed. This include customer names, passwords, and debt/credit card information.</a:t>
            </a:r>
          </a:p>
          <a:p>
            <a:pPr marL="171450" indent="-171450">
              <a:buFont typeface="Arial" panose="020B0604020202020204" pitchFamily="34" charset="0"/>
              <a:buChar char="•"/>
            </a:pPr>
            <a:r>
              <a:rPr lang="en-US" b="1" dirty="0"/>
              <a:t>My Fitness Pal</a:t>
            </a:r>
            <a:r>
              <a:rPr lang="en-US" dirty="0"/>
              <a:t> – In 2018, My Fitness Pal, which is owned by Under </a:t>
            </a:r>
            <a:r>
              <a:rPr lang="en-US" dirty="0" err="1"/>
              <a:t>Armour</a:t>
            </a:r>
            <a:r>
              <a:rPr lang="en-US" dirty="0"/>
              <a:t>, exposed information from 150 million user accounts. This included email addresses, IP addresses, usernames and passwords. </a:t>
            </a:r>
          </a:p>
          <a:p>
            <a:pPr marL="171450" indent="-171450">
              <a:buFont typeface="Arial" panose="020B0604020202020204" pitchFamily="34" charset="0"/>
              <a:buChar char="•"/>
            </a:pPr>
            <a:r>
              <a:rPr lang="en-US" b="1" dirty="0"/>
              <a:t>Equifax</a:t>
            </a:r>
            <a:r>
              <a:rPr lang="en-US" dirty="0"/>
              <a:t> – In 2017, Equifax revealed a data breach. The private records of over 148 million people were exposed. This information included names, SSN, dates of birth and addresses. </a:t>
            </a:r>
          </a:p>
          <a:p>
            <a:endParaRPr lang="en-US" sz="800" dirty="0">
              <a:solidFill>
                <a:schemeClr val="tx1"/>
              </a:solidFill>
            </a:endParaRPr>
          </a:p>
          <a:p>
            <a:pPr marL="0" marR="0">
              <a:lnSpc>
                <a:spcPct val="107000"/>
              </a:lnSpc>
              <a:spcBef>
                <a:spcPts val="0"/>
              </a:spcBef>
              <a:spcAft>
                <a:spcPts val="800"/>
              </a:spcAft>
            </a:pP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csoonline.com/article/2130877/the-biggest-data-breaches-of-the-21st-century.html</a:t>
            </a:r>
          </a:p>
          <a:p>
            <a:pPr marL="0" marR="0">
              <a:lnSpc>
                <a:spcPct val="107000"/>
              </a:lnSpc>
              <a:spcBef>
                <a:spcPts val="0"/>
              </a:spcBef>
              <a:spcAft>
                <a:spcPts val="800"/>
              </a:spcAft>
            </a:pP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for Equifax: epic.org/privacy/data-breach/</a:t>
            </a:r>
            <a:r>
              <a:rPr lang="en-US" sz="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equifax</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Potential new source as it lists all these breaches: </a:t>
            </a:r>
            <a:r>
              <a:rPr lang="en-US"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The 65 Biggest Data Breaches (Updated June 2022) | </a:t>
            </a:r>
            <a:r>
              <a:rPr lang="en-US" sz="800" u="non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UpGuard</a:t>
            </a:r>
            <a:endParaRPr lang="en-US" sz="800" u="none"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29</a:t>
            </a:fld>
            <a:endParaRPr lang="en-US"/>
          </a:p>
        </p:txBody>
      </p:sp>
    </p:spTree>
    <p:extLst>
      <p:ext uri="{BB962C8B-B14F-4D97-AF65-F5344CB8AC3E}">
        <p14:creationId xmlns:p14="http://schemas.microsoft.com/office/powerpoint/2010/main" val="265517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tx1"/>
                </a:solidFill>
              </a:rPr>
              <a:t>So today, we're going to talk about:</a:t>
            </a:r>
          </a:p>
          <a:p>
            <a:pPr marL="181240" indent="-181240">
              <a:buFont typeface="Arial" panose="020B0604020202020204" pitchFamily="34" charset="0"/>
              <a:buChar char="•"/>
            </a:pPr>
            <a:r>
              <a:rPr lang="en-US" sz="800" dirty="0">
                <a:solidFill>
                  <a:schemeClr val="tx1"/>
                </a:solidFill>
              </a:rPr>
              <a:t>the major threats out there, </a:t>
            </a:r>
          </a:p>
          <a:p>
            <a:pPr marL="181240" indent="-181240">
              <a:buFont typeface="Arial" panose="020B0604020202020204" pitchFamily="34" charset="0"/>
              <a:buChar char="•"/>
            </a:pPr>
            <a:r>
              <a:rPr lang="en-US" sz="800" dirty="0">
                <a:solidFill>
                  <a:schemeClr val="tx1"/>
                </a:solidFill>
              </a:rPr>
              <a:t>proactive ways to protect yourself and your loved ones </a:t>
            </a:r>
          </a:p>
          <a:p>
            <a:pPr marL="181240" indent="-181240">
              <a:buFont typeface="Arial" panose="020B0604020202020204" pitchFamily="34" charset="0"/>
              <a:buChar char="•"/>
            </a:pPr>
            <a:r>
              <a:rPr lang="en-US" sz="800" dirty="0">
                <a:solidFill>
                  <a:schemeClr val="tx1"/>
                </a:solidFill>
              </a:rPr>
              <a:t>finally, steps you can take if you become a victim</a:t>
            </a:r>
          </a:p>
          <a:p>
            <a:r>
              <a:rPr lang="en-US" sz="800" dirty="0">
                <a:solidFill>
                  <a:schemeClr val="tx1"/>
                </a:solidFill>
              </a:rPr>
              <a:t>  </a:t>
            </a:r>
          </a:p>
          <a:p>
            <a:r>
              <a:rPr lang="en-US" sz="800" dirty="0">
                <a:solidFill>
                  <a:schemeClr val="tx1"/>
                </a:solidFill>
              </a:rPr>
              <a:t>Now, for our conversation, we’ve divided the threats into three categories: </a:t>
            </a:r>
            <a:r>
              <a:rPr lang="en-US" sz="800" b="0" dirty="0">
                <a:solidFill>
                  <a:schemeClr val="tx1"/>
                </a:solidFill>
              </a:rPr>
              <a:t>direct, digital and hybrid. </a:t>
            </a:r>
          </a:p>
          <a:p>
            <a:pPr marL="181240" indent="-181240">
              <a:buFont typeface="Arial" panose="020B0604020202020204" pitchFamily="34" charset="0"/>
              <a:buChar char="•"/>
            </a:pPr>
            <a:r>
              <a:rPr lang="en-US" sz="800" dirty="0">
                <a:solidFill>
                  <a:schemeClr val="tx1"/>
                </a:solidFill>
              </a:rPr>
              <a:t>Direct threats exploit physical access. They require little to no technical knowledge. </a:t>
            </a:r>
          </a:p>
          <a:p>
            <a:pPr marL="181240" indent="-181240">
              <a:buFont typeface="Arial" panose="020B0604020202020204" pitchFamily="34" charset="0"/>
              <a:buChar char="•"/>
            </a:pPr>
            <a:r>
              <a:rPr lang="en-US" sz="800" dirty="0">
                <a:solidFill>
                  <a:schemeClr val="tx1"/>
                </a:solidFill>
              </a:rPr>
              <a:t>Digital threats use technology. </a:t>
            </a:r>
          </a:p>
          <a:p>
            <a:pPr marL="181240" indent="-181240">
              <a:buFont typeface="Arial" panose="020B0604020202020204" pitchFamily="34" charset="0"/>
              <a:buChar char="•"/>
            </a:pPr>
            <a:r>
              <a:rPr lang="en-US" sz="800" b="0" dirty="0">
                <a:solidFill>
                  <a:schemeClr val="tx1"/>
                </a:solidFill>
              </a:rPr>
              <a:t>And hybrid threats </a:t>
            </a:r>
            <a:r>
              <a:rPr lang="en-US" sz="800" dirty="0">
                <a:solidFill>
                  <a:schemeClr val="tx1"/>
                </a:solidFill>
              </a:rPr>
              <a:t>– which are the most common – </a:t>
            </a:r>
            <a:r>
              <a:rPr lang="en-US" sz="800" b="0" dirty="0">
                <a:solidFill>
                  <a:schemeClr val="tx1"/>
                </a:solidFill>
              </a:rPr>
              <a:t>are </a:t>
            </a:r>
            <a:r>
              <a:rPr lang="en-US" sz="800" dirty="0">
                <a:solidFill>
                  <a:schemeClr val="tx1"/>
                </a:solidFill>
              </a:rPr>
              <a:t>a combination of the two. Think of it as a layered attack that involves multiple points of contact. </a:t>
            </a:r>
          </a:p>
          <a:p>
            <a:endParaRPr lang="en-US" sz="800" dirty="0">
              <a:solidFill>
                <a:schemeClr val="tx1"/>
              </a:solidFill>
            </a:endParaRPr>
          </a:p>
          <a:p>
            <a:r>
              <a:rPr lang="en-US" sz="800" dirty="0">
                <a:solidFill>
                  <a:schemeClr val="tx1"/>
                </a:solidFill>
              </a:rPr>
              <a:t>We’re going to go through the most common direct </a:t>
            </a:r>
            <a:r>
              <a:rPr lang="en-US" sz="800" b="0" dirty="0">
                <a:solidFill>
                  <a:schemeClr val="tx1"/>
                </a:solidFill>
              </a:rPr>
              <a:t>threats and </a:t>
            </a:r>
            <a:r>
              <a:rPr lang="en-US" sz="800" dirty="0">
                <a:solidFill>
                  <a:schemeClr val="tx1"/>
                </a:solidFill>
              </a:rPr>
              <a:t>attacks, then the most common digital </a:t>
            </a:r>
            <a:r>
              <a:rPr lang="en-US" sz="800" b="0" dirty="0">
                <a:solidFill>
                  <a:schemeClr val="tx1"/>
                </a:solidFill>
              </a:rPr>
              <a:t>ones</a:t>
            </a:r>
            <a:r>
              <a:rPr lang="en-US" sz="800" dirty="0">
                <a:solidFill>
                  <a:schemeClr val="tx1"/>
                </a:solidFill>
              </a:rPr>
              <a:t>. Being aware of the threats on an individual level increases the likelihood that you’ll spot a scam as soon as possible and hopefully reduce your chance of becoming a victim. </a:t>
            </a:r>
            <a:endParaRPr lang="en-US" sz="800" b="0" u="none" dirty="0">
              <a:solidFill>
                <a:schemeClr val="tx1"/>
              </a:solidFill>
            </a:endParaRPr>
          </a:p>
          <a:p>
            <a:r>
              <a:rPr lang="en-US" sz="800" dirty="0"/>
              <a:t> </a:t>
            </a:r>
          </a:p>
          <a:p>
            <a:endParaRPr lang="en-US" sz="800" dirty="0"/>
          </a:p>
          <a:p>
            <a:r>
              <a:rPr lang="en-US" sz="800" dirty="0"/>
              <a:t> </a:t>
            </a:r>
          </a:p>
          <a:p>
            <a:endParaRPr lang="en-US" sz="800" dirty="0"/>
          </a:p>
        </p:txBody>
      </p:sp>
      <p:sp>
        <p:nvSpPr>
          <p:cNvPr id="4" name="Slide Number Placeholder 3"/>
          <p:cNvSpPr>
            <a:spLocks noGrp="1"/>
          </p:cNvSpPr>
          <p:nvPr>
            <p:ph type="sldNum" sz="quarter" idx="10"/>
          </p:nvPr>
        </p:nvSpPr>
        <p:spPr/>
        <p:txBody>
          <a:bodyPr/>
          <a:lstStyle/>
          <a:p>
            <a:fld id="{F5D3BA55-0EC6-D342-8053-8A7A5F3E15DE}" type="slidenum">
              <a:rPr lang="en-US" smtClean="0"/>
              <a:t>3</a:t>
            </a:fld>
            <a:endParaRPr lang="en-US"/>
          </a:p>
        </p:txBody>
      </p:sp>
    </p:spTree>
    <p:extLst>
      <p:ext uri="{BB962C8B-B14F-4D97-AF65-F5344CB8AC3E}">
        <p14:creationId xmlns:p14="http://schemas.microsoft.com/office/powerpoint/2010/main" val="1294911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0" dirty="0">
                <a:solidFill>
                  <a:schemeClr val="tx1"/>
                </a:solidFill>
              </a:rPr>
              <a:t>Now, before we get into what we will talk about,</a:t>
            </a:r>
            <a:r>
              <a:rPr lang="en-US" sz="1200" b="0" baseline="0" dirty="0">
                <a:solidFill>
                  <a:schemeClr val="tx1"/>
                </a:solidFill>
              </a:rPr>
              <a:t> </a:t>
            </a:r>
            <a:r>
              <a:rPr lang="en-US" sz="1200" b="0" dirty="0">
                <a:solidFill>
                  <a:schemeClr val="tx1"/>
                </a:solidFill>
              </a:rPr>
              <a:t>let’s make it clear what this presentation is NOT.</a:t>
            </a:r>
            <a:br>
              <a:rPr lang="en-US" sz="1200" b="0" dirty="0">
                <a:solidFill>
                  <a:schemeClr val="tx1"/>
                </a:solidFill>
              </a:rPr>
            </a:br>
            <a:endParaRPr lang="en-US" sz="1200" b="0" dirty="0">
              <a:solidFill>
                <a:schemeClr val="tx1"/>
              </a:solidFill>
            </a:endParaRPr>
          </a:p>
          <a:p>
            <a:pPr marL="181240" indent="-181240" defTabSz="966612">
              <a:buFont typeface="Arial" panose="020B0604020202020204" pitchFamily="34" charset="0"/>
              <a:buChar char="•"/>
              <a:defRPr/>
            </a:pPr>
            <a:r>
              <a:rPr lang="en-US" sz="1200" b="0" dirty="0">
                <a:solidFill>
                  <a:schemeClr val="tx1"/>
                </a:solidFill>
              </a:rPr>
              <a:t>It is not a vocabulary lesson. We’re not going to worry about the difference between ransomware and malware, spamming or spoofing. We’re focused on threats and attacks. </a:t>
            </a:r>
          </a:p>
          <a:p>
            <a:pPr marL="181240" indent="-181240" defTabSz="966612">
              <a:buFont typeface="Arial" panose="020B0604020202020204" pitchFamily="34" charset="0"/>
              <a:buChar char="•"/>
              <a:defRPr/>
            </a:pPr>
            <a:r>
              <a:rPr lang="en-US" sz="1200" b="0" dirty="0">
                <a:solidFill>
                  <a:schemeClr val="tx1"/>
                </a:solidFill>
              </a:rPr>
              <a:t>It is not meant for one segment of the population. Scammers target people of all demographics. </a:t>
            </a:r>
          </a:p>
          <a:p>
            <a:pPr marL="181240" indent="-181240" defTabSz="966612">
              <a:buFont typeface="Arial" panose="020B0604020202020204" pitchFamily="34" charset="0"/>
              <a:buChar char="•"/>
              <a:defRPr/>
            </a:pPr>
            <a:r>
              <a:rPr lang="en-US" sz="1200" b="0" dirty="0">
                <a:solidFill>
                  <a:schemeClr val="tx1"/>
                </a:solidFill>
              </a:rPr>
              <a:t>And, it’s not meant to scare you. </a:t>
            </a:r>
            <a:r>
              <a:rPr lang="en-US" sz="1200" b="0" u="none" dirty="0">
                <a:solidFill>
                  <a:schemeClr val="tx1"/>
                </a:solidFill>
              </a:rPr>
              <a:t>We</a:t>
            </a:r>
            <a:r>
              <a:rPr lang="en-US" sz="1200" b="0" dirty="0">
                <a:solidFill>
                  <a:schemeClr val="tx1"/>
                </a:solidFill>
              </a:rPr>
              <a:t> want to empower you with information and knowledge so you can make the best cyber security decision</a:t>
            </a:r>
            <a:r>
              <a:rPr lang="en-US" sz="1200" dirty="0"/>
              <a:t>s for yourself and your family. </a:t>
            </a:r>
          </a:p>
          <a:p>
            <a:endParaRPr lang="en-US" sz="1200" dirty="0"/>
          </a:p>
          <a:p>
            <a:r>
              <a:rPr lang="en-US" sz="1200" dirty="0"/>
              <a:t>The good news is that you're probably already taking some steps to protect yourself, and hopefully after this session you can take even more steps to increase your resiliency against these types of attacks. After all, you can't protect yourself if you don’t know what to look for. </a:t>
            </a:r>
          </a:p>
          <a:p>
            <a:endParaRPr lang="en-US" sz="1200" dirty="0"/>
          </a:p>
          <a:p>
            <a:r>
              <a:rPr lang="en-US" sz="900" b="1" dirty="0"/>
              <a:t>Protecting your Data: Aware and Prepared Brochure (46424)</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30</a:t>
            </a:fld>
            <a:endParaRPr lang="en-US"/>
          </a:p>
        </p:txBody>
      </p:sp>
    </p:spTree>
    <p:extLst>
      <p:ext uri="{BB962C8B-B14F-4D97-AF65-F5344CB8AC3E}">
        <p14:creationId xmlns:p14="http://schemas.microsoft.com/office/powerpoint/2010/main" val="1748325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tx1"/>
                </a:solidFill>
              </a:rPr>
              <a:t>Visual with the top-five prevention tips and ways to fight back (including slide in case speaker doesn’t have time to cover all 5 tips – gives them the flexibility to discuss 2 or 3 if needed) </a:t>
            </a:r>
          </a:p>
          <a:p>
            <a:endParaRPr lang="en-US" sz="800" dirty="0">
              <a:solidFill>
                <a:schemeClr val="tx1"/>
              </a:solidFill>
            </a:endParaRPr>
          </a:p>
        </p:txBody>
      </p:sp>
      <p:sp>
        <p:nvSpPr>
          <p:cNvPr id="4" name="Slide Number Placeholder 3"/>
          <p:cNvSpPr>
            <a:spLocks noGrp="1"/>
          </p:cNvSpPr>
          <p:nvPr>
            <p:ph type="sldNum" sz="quarter" idx="10"/>
          </p:nvPr>
        </p:nvSpPr>
        <p:spPr/>
        <p:txBody>
          <a:bodyPr/>
          <a:lstStyle/>
          <a:p>
            <a:fld id="{F5D3BA55-0EC6-D342-8053-8A7A5F3E15DE}" type="slidenum">
              <a:rPr lang="en-US" smtClean="0"/>
              <a:t>31</a:t>
            </a:fld>
            <a:endParaRPr lang="en-US"/>
          </a:p>
        </p:txBody>
      </p:sp>
    </p:spTree>
    <p:extLst>
      <p:ext uri="{BB962C8B-B14F-4D97-AF65-F5344CB8AC3E}">
        <p14:creationId xmlns:p14="http://schemas.microsoft.com/office/powerpoint/2010/main" val="977079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Watch out for questionnaires/quizzes through social media, apps and video games, which can be used to mine data about you. These innocent looking games and posts are common tactics used by scammers to collect information to essentially create a hacking dictionary for you. Kids and young adults can be especially vulnerable to these attacks because they are often disguised as fun games or innocent posts. </a:t>
            </a:r>
          </a:p>
          <a:p>
            <a:pPr marL="171450" indent="-171450">
              <a:buFont typeface="Arial" panose="020B0604020202020204" pitchFamily="34" charset="0"/>
              <a:buChar char="•"/>
            </a:pPr>
            <a:r>
              <a:rPr lang="en-US" sz="1200" dirty="0">
                <a:solidFill>
                  <a:schemeClr val="tx1"/>
                </a:solidFill>
              </a:rPr>
              <a:t>Quizzes like “Which ____ are you?” where you answer a series of questions to determine the answer. Examples include: Which Disney princess are you? Which Dr. Seuss character are you? Which Hogwarts house do you belong in? </a:t>
            </a:r>
          </a:p>
          <a:p>
            <a:pPr marL="171450" indent="-171450">
              <a:buFont typeface="Arial" panose="020B0604020202020204" pitchFamily="34" charset="0"/>
              <a:buChar char="•"/>
            </a:pPr>
            <a:r>
              <a:rPr lang="en-US" sz="1200" dirty="0">
                <a:solidFill>
                  <a:schemeClr val="tx1"/>
                </a:solidFill>
              </a:rPr>
              <a:t>Red flag = Month and Date games. That information is very useful data to collect when trying to steal someone's identity. Ex: “What’s your elf name?” Determined by birth month and day. The post encourages people to share/comment their name which scammers can use to determine their birth date. </a:t>
            </a:r>
          </a:p>
          <a:p>
            <a:pPr marL="171450" indent="-171450">
              <a:buFont typeface="Arial" panose="020B0604020202020204" pitchFamily="34" charset="0"/>
              <a:buChar char="•"/>
            </a:pPr>
            <a:r>
              <a:rPr lang="en-US" sz="1200" dirty="0">
                <a:solidFill>
                  <a:schemeClr val="tx1"/>
                </a:solidFill>
              </a:rPr>
              <a:t>Posts like an image of a cool-looking car, asking for the make and model of the car you learned to drive on. Or an image of a band, asking what the first concert you went to was and how old you were. </a:t>
            </a:r>
          </a:p>
          <a:p>
            <a:pPr marL="0" indent="0">
              <a:buFont typeface="Arial" panose="020B0604020202020204" pitchFamily="34" charset="0"/>
              <a:buNone/>
            </a:pPr>
            <a:endParaRPr lang="en-US" sz="800" dirty="0">
              <a:solidFill>
                <a:schemeClr val="tx1"/>
              </a:solidFill>
            </a:endParaRPr>
          </a:p>
          <a:p>
            <a:pPr marL="0" indent="0">
              <a:buFont typeface="Arial" panose="020B0604020202020204" pitchFamily="34" charset="0"/>
              <a:buNone/>
            </a:pPr>
            <a:r>
              <a:rPr lang="en-US" sz="800" dirty="0">
                <a:solidFill>
                  <a:schemeClr val="tx1"/>
                </a:solidFill>
              </a:rPr>
              <a:t>Examples of questions:</a:t>
            </a:r>
          </a:p>
          <a:p>
            <a:pPr marL="342900" lvl="0" indent="-342900">
              <a:buFont typeface="Arial" panose="020B0604020202020204" pitchFamily="34" charset="0"/>
              <a:buChar char="•"/>
            </a:pPr>
            <a:r>
              <a:rPr lang="en-US" sz="800" dirty="0"/>
              <a:t>What’s your mother’s maiden name?</a:t>
            </a:r>
          </a:p>
          <a:p>
            <a:pPr marL="342900" lvl="0" indent="-342900">
              <a:buFont typeface="Arial" panose="020B0604020202020204" pitchFamily="34" charset="0"/>
              <a:buChar char="•"/>
            </a:pPr>
            <a:r>
              <a:rPr lang="en-US" sz="800" dirty="0"/>
              <a:t>Where were you born? </a:t>
            </a:r>
          </a:p>
          <a:p>
            <a:pPr marL="342900" lvl="0" indent="-342900">
              <a:buFont typeface="Arial" panose="020B0604020202020204" pitchFamily="34" charset="0"/>
              <a:buChar char="•"/>
            </a:pPr>
            <a:r>
              <a:rPr lang="en-US" sz="800" dirty="0"/>
              <a:t>What street did you grow up on? </a:t>
            </a:r>
          </a:p>
          <a:p>
            <a:pPr marL="342900" lvl="0" indent="-342900">
              <a:buFont typeface="Arial" panose="020B0604020202020204" pitchFamily="34" charset="0"/>
              <a:buChar char="•"/>
            </a:pPr>
            <a:r>
              <a:rPr lang="en-US" sz="800" dirty="0"/>
              <a:t>What was your high school mascot? </a:t>
            </a:r>
          </a:p>
          <a:p>
            <a:pPr marL="342900" lvl="0" indent="-342900">
              <a:buFont typeface="Arial" panose="020B0604020202020204" pitchFamily="34" charset="0"/>
              <a:buChar char="•"/>
            </a:pPr>
            <a:r>
              <a:rPr lang="en-US" sz="800" dirty="0"/>
              <a:t>What’s the name of your childhood best friend?</a:t>
            </a:r>
          </a:p>
          <a:p>
            <a:pPr marL="342900" lvl="0" indent="-342900">
              <a:buFont typeface="Arial" panose="020B0604020202020204" pitchFamily="34" charset="0"/>
              <a:buChar char="•"/>
            </a:pPr>
            <a:r>
              <a:rPr lang="en-US" sz="800" dirty="0"/>
              <a:t>What was the name of your first pet?</a:t>
            </a:r>
          </a:p>
          <a:p>
            <a:pPr marL="342900" lvl="0" indent="-342900">
              <a:buFont typeface="Arial" panose="020B0604020202020204" pitchFamily="34" charset="0"/>
              <a:buChar char="•"/>
            </a:pPr>
            <a:r>
              <a:rPr lang="en-US" sz="800" dirty="0"/>
              <a:t>What was your first job?</a:t>
            </a:r>
          </a:p>
          <a:p>
            <a:pPr marL="342900" lvl="0" indent="-342900">
              <a:buFont typeface="Arial" panose="020B0604020202020204" pitchFamily="34" charset="0"/>
              <a:buChar char="•"/>
            </a:pPr>
            <a:r>
              <a:rPr lang="en-US" sz="800" dirty="0"/>
              <a:t>What was your first car? </a:t>
            </a:r>
          </a:p>
          <a:p>
            <a:pPr marL="342900" lvl="0" indent="-342900">
              <a:buFont typeface="Arial" panose="020B0604020202020204" pitchFamily="34" charset="0"/>
              <a:buChar char="•"/>
            </a:pPr>
            <a:r>
              <a:rPr lang="en-US" sz="800" dirty="0"/>
              <a:t>What’s your favorite number?</a:t>
            </a:r>
          </a:p>
          <a:p>
            <a:pPr marL="342900" lvl="0" indent="-342900">
              <a:buFont typeface="Arial" panose="020B0604020202020204" pitchFamily="34" charset="0"/>
              <a:buChar char="•"/>
            </a:pPr>
            <a:r>
              <a:rPr lang="en-US" sz="800" dirty="0"/>
              <a:t>What’s your favorite color? </a:t>
            </a:r>
          </a:p>
          <a:p>
            <a:pPr marL="342900" lvl="0" indent="-342900">
              <a:buFont typeface="Arial" panose="020B0604020202020204" pitchFamily="34" charset="0"/>
              <a:buChar char="•"/>
            </a:pPr>
            <a:r>
              <a:rPr lang="en-US" sz="800" dirty="0"/>
              <a:t>What’s your favorite sports team? </a:t>
            </a:r>
          </a:p>
          <a:p>
            <a:pPr marL="171450" indent="-171450">
              <a:buFont typeface="Arial" panose="020B0604020202020204" pitchFamily="34" charset="0"/>
              <a:buChar cha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4CC17A1E-B560-C847-AC91-4DF6A3652DB3}" type="slidenum">
              <a:rPr lang="en-US" smtClean="0"/>
              <a:t>32</a:t>
            </a:fld>
            <a:endParaRPr lang="en-US"/>
          </a:p>
        </p:txBody>
      </p:sp>
    </p:spTree>
    <p:extLst>
      <p:ext uri="{BB962C8B-B14F-4D97-AF65-F5344CB8AC3E}">
        <p14:creationId xmlns:p14="http://schemas.microsoft.com/office/powerpoint/2010/main" val="311082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First up: direct threats</a:t>
            </a:r>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4</a:t>
            </a:fld>
            <a:endParaRPr lang="en-US"/>
          </a:p>
        </p:txBody>
      </p:sp>
    </p:spTree>
    <p:extLst>
      <p:ext uri="{BB962C8B-B14F-4D97-AF65-F5344CB8AC3E}">
        <p14:creationId xmlns:p14="http://schemas.microsoft.com/office/powerpoint/2010/main" val="273289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tx1"/>
                </a:solidFill>
              </a:rPr>
              <a:t>Some of the most common direct threats are: lost or stolen physical property, mail scams and phone calls or voice messages.  </a:t>
            </a:r>
          </a:p>
          <a:p>
            <a:endParaRPr lang="en-US" sz="800" dirty="0">
              <a:solidFill>
                <a:schemeClr val="tx1"/>
              </a:solidFill>
            </a:endParaRPr>
          </a:p>
        </p:txBody>
      </p:sp>
      <p:sp>
        <p:nvSpPr>
          <p:cNvPr id="4" name="Slide Number Placeholder 3"/>
          <p:cNvSpPr>
            <a:spLocks noGrp="1"/>
          </p:cNvSpPr>
          <p:nvPr>
            <p:ph type="sldNum" sz="quarter" idx="10"/>
          </p:nvPr>
        </p:nvSpPr>
        <p:spPr/>
        <p:txBody>
          <a:bodyPr/>
          <a:lstStyle/>
          <a:p>
            <a:fld id="{F5D3BA55-0EC6-D342-8053-8A7A5F3E15DE}" type="slidenum">
              <a:rPr lang="en-US" smtClean="0"/>
              <a:t>5</a:t>
            </a:fld>
            <a:endParaRPr lang="en-US"/>
          </a:p>
        </p:txBody>
      </p:sp>
    </p:spTree>
    <p:extLst>
      <p:ext uri="{BB962C8B-B14F-4D97-AF65-F5344CB8AC3E}">
        <p14:creationId xmlns:p14="http://schemas.microsoft.com/office/powerpoint/2010/main" val="192030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For lost or stolen property. </a:t>
            </a:r>
            <a:r>
              <a:rPr lang="en-US" sz="1200" b="0" baseline="0" dirty="0">
                <a:solidFill>
                  <a:schemeClr val="tx1"/>
                </a:solidFill>
              </a:rPr>
              <a:t>This includes things like </a:t>
            </a:r>
            <a:r>
              <a:rPr lang="en-US" sz="1200" dirty="0">
                <a:solidFill>
                  <a:schemeClr val="tx1"/>
                </a:solidFill>
              </a:rPr>
              <a:t>a wallet, purse or </a:t>
            </a:r>
            <a:r>
              <a:rPr lang="en-US" sz="1200" b="0" dirty="0">
                <a:solidFill>
                  <a:schemeClr val="tx1"/>
                </a:solidFill>
              </a:rPr>
              <a:t>unsecured mobile devices</a:t>
            </a:r>
            <a:r>
              <a:rPr lang="en-US" sz="1200" dirty="0">
                <a:solidFill>
                  <a:schemeClr val="tx1"/>
                </a:solidFill>
              </a:rPr>
              <a:t>. </a:t>
            </a:r>
            <a:r>
              <a:rPr lang="en-US" sz="1200" b="0" u="none" dirty="0">
                <a:solidFill>
                  <a:schemeClr val="tx1"/>
                </a:solidFill>
              </a:rPr>
              <a:t>Three things you can do to try to protect yourself:</a:t>
            </a:r>
          </a:p>
          <a:p>
            <a:pPr marL="171450" indent="-171450">
              <a:buFont typeface="Arial" panose="020B0604020202020204" pitchFamily="34" charset="0"/>
              <a:buChar char="•"/>
            </a:pPr>
            <a:r>
              <a:rPr lang="en-US" sz="1200" b="0" dirty="0">
                <a:solidFill>
                  <a:schemeClr val="tx1"/>
                </a:solidFill>
              </a:rPr>
              <a:t>Only carry what you need daily. Consider radio-frequency identification (RFID)-blocking sleeve, wallet, or bag for extra layer of protection.</a:t>
            </a:r>
            <a:endParaRPr lang="en-US" sz="1200" dirty="0">
              <a:solidFill>
                <a:schemeClr val="tx1"/>
              </a:solidFill>
            </a:endParaRPr>
          </a:p>
          <a:p>
            <a:pPr marL="181240" indent="-181240">
              <a:buFont typeface="Arial" panose="020B0604020202020204" pitchFamily="34" charset="0"/>
              <a:buChar char="•"/>
            </a:pPr>
            <a:r>
              <a:rPr lang="en-US" sz="1200" b="0" dirty="0">
                <a:solidFill>
                  <a:schemeClr val="tx1"/>
                </a:solidFill>
              </a:rPr>
              <a:t>Store important items in a safe.</a:t>
            </a:r>
          </a:p>
          <a:p>
            <a:pPr marL="181240" indent="-181240">
              <a:buFont typeface="Arial" panose="020B0604020202020204" pitchFamily="34" charset="0"/>
              <a:buChar char="•"/>
            </a:pPr>
            <a:r>
              <a:rPr lang="en-US" sz="1200" b="0" dirty="0">
                <a:solidFill>
                  <a:schemeClr val="tx1"/>
                </a:solidFill>
              </a:rPr>
              <a:t>Use a crosscut shredder </a:t>
            </a:r>
            <a:r>
              <a:rPr lang="en-US" sz="1200" dirty="0">
                <a:solidFill>
                  <a:schemeClr val="tx1"/>
                </a:solidFill>
              </a:rPr>
              <a:t>and go paperless. In addition, there are ways to reduce junk mail. Three resources are: optoutprescreen.com or 1-888-5-OPT-OUT, dmachoice.org, and catalogchoice.org </a:t>
            </a:r>
          </a:p>
          <a:p>
            <a:pPr marL="0" indent="0">
              <a:buFont typeface="Arial" panose="020B0604020202020204" pitchFamily="34" charset="0"/>
              <a:buNone/>
            </a:pP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6</a:t>
            </a:fld>
            <a:endParaRPr lang="en-US"/>
          </a:p>
        </p:txBody>
      </p:sp>
    </p:spTree>
    <p:extLst>
      <p:ext uri="{BB962C8B-B14F-4D97-AF65-F5344CB8AC3E}">
        <p14:creationId xmlns:p14="http://schemas.microsoft.com/office/powerpoint/2010/main" val="245467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dirty="0">
                <a:solidFill>
                  <a:schemeClr val="tx1"/>
                </a:solidFill>
              </a:rPr>
              <a:t>The second type of direct threat is (US postal) mail scams</a:t>
            </a:r>
            <a:r>
              <a:rPr lang="en-US" sz="800" dirty="0">
                <a:solidFill>
                  <a:schemeClr val="tx1"/>
                </a:solidFill>
              </a:rPr>
              <a:t>. These slide shows some common mail scams. To better protect yourself, the junk mail websites and a locked mailbox will help. In addition, consider signing up for “Informed Delivery” on the USPS website (usps.com). </a:t>
            </a:r>
            <a:r>
              <a:rPr lang="en-US" sz="800" b="0" i="0" kern="1200" dirty="0">
                <a:solidFill>
                  <a:schemeClr val="tx1"/>
                </a:solidFill>
                <a:effectLst/>
                <a:latin typeface="+mn-lt"/>
                <a:ea typeface="+mn-ea"/>
                <a:cs typeface="+mn-cs"/>
              </a:rPr>
              <a:t>This free service provides eligible residential consumers with a digital preview of their household's incoming mail. Th</a:t>
            </a:r>
            <a:r>
              <a:rPr lang="en-US" sz="800" kern="1200" dirty="0">
                <a:solidFill>
                  <a:schemeClr val="tx1"/>
                </a:solidFill>
                <a:effectLst/>
                <a:latin typeface="+mn-lt"/>
                <a:ea typeface="+mn-ea"/>
                <a:cs typeface="+mn-cs"/>
              </a:rPr>
              <a:t>is is a great way to know what should be in your mailbox and what shouldn't be there. Some security experts recommend that you create an account through Informed Delivery as a form of defense as scammers have been known to use this service to divert and to “spy” on people’s incoming 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It is also suggested that you never place outgoing mail in your mailbox with the flag up, especially anything with money (check or cash). It signals to identity thieves that there is something “good” in your mailbox. Outgoing mail should be deposited directly in a USPS collection box or at a local post office. </a:t>
            </a:r>
            <a:endParaRPr lang="en-US" sz="800" i="0" dirty="0">
              <a:solidFill>
                <a:schemeClr val="tx1"/>
              </a:solidFill>
            </a:endParaRPr>
          </a:p>
          <a:p>
            <a:endParaRPr lang="en-US" sz="800" dirty="0">
              <a:solidFill>
                <a:schemeClr val="tx1"/>
              </a:solidFill>
            </a:endParaRPr>
          </a:p>
          <a:p>
            <a:endParaRPr lang="en-US" sz="8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7</a:t>
            </a:fld>
            <a:endParaRPr lang="en-US"/>
          </a:p>
        </p:txBody>
      </p:sp>
    </p:spTree>
    <p:extLst>
      <p:ext uri="{BB962C8B-B14F-4D97-AF65-F5344CB8AC3E}">
        <p14:creationId xmlns:p14="http://schemas.microsoft.com/office/powerpoint/2010/main" val="271624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 final direct threat is phone calls or voice messages. </a:t>
            </a:r>
            <a:r>
              <a:rPr lang="en-US" sz="1200" b="0" i="0" dirty="0">
                <a:solidFill>
                  <a:schemeClr val="tx1"/>
                </a:solidFill>
              </a:rPr>
              <a:t>This slide shows some common phone scams. </a:t>
            </a:r>
            <a:r>
              <a:rPr lang="en-US" sz="1200" b="0" u="none" dirty="0">
                <a:solidFill>
                  <a:schemeClr val="tx1"/>
                </a:solidFill>
              </a:rPr>
              <a:t>To reduce your chances of being scammed,</a:t>
            </a:r>
            <a:r>
              <a:rPr lang="en-US" sz="1200" b="0" u="none" baseline="0" dirty="0">
                <a:solidFill>
                  <a:schemeClr val="tx1"/>
                </a:solidFill>
              </a:rPr>
              <a:t> </a:t>
            </a:r>
            <a:r>
              <a:rPr lang="en-US" sz="1200" b="0" u="none" dirty="0">
                <a:solidFill>
                  <a:schemeClr val="tx1"/>
                </a:solidFill>
              </a:rPr>
              <a:t>industry best practices suggest the following:</a:t>
            </a:r>
          </a:p>
          <a:p>
            <a:pPr marL="181240" indent="-181240">
              <a:buFont typeface="Arial" panose="020B0604020202020204" pitchFamily="34" charset="0"/>
              <a:buChar char="•"/>
            </a:pPr>
            <a:r>
              <a:rPr lang="en-US" sz="1200" dirty="0">
                <a:solidFill>
                  <a:schemeClr val="tx1"/>
                </a:solidFill>
              </a:rPr>
              <a:t>First, register your number on the National Do Not Call Registry. It’s free. Go to donotcall.gov. </a:t>
            </a:r>
          </a:p>
          <a:p>
            <a:pPr marL="181240" indent="-181240">
              <a:buFont typeface="Arial" panose="020B0604020202020204" pitchFamily="34" charset="0"/>
              <a:buChar char="•"/>
            </a:pPr>
            <a:r>
              <a:rPr lang="en-US" sz="1200" dirty="0">
                <a:solidFill>
                  <a:schemeClr val="tx1"/>
                </a:solidFill>
              </a:rPr>
              <a:t>Check phone for ability to filter and block unwanted calls. Go to ctia.org for a list of call blocking apps, tools, and services. </a:t>
            </a:r>
          </a:p>
          <a:p>
            <a:pPr marL="181240" indent="-181240">
              <a:buFont typeface="Arial" panose="020B0604020202020204" pitchFamily="34" charset="0"/>
              <a:buChar char="•"/>
            </a:pPr>
            <a:r>
              <a:rPr lang="en-US" sz="1200" dirty="0">
                <a:solidFill>
                  <a:schemeClr val="tx1"/>
                </a:solidFill>
              </a:rPr>
              <a:t>And finally, when in doubt, initiate the interaction yourself. Meaning if you get an unexpected call and it doesn’t feel right, hang up. Don’t press any numbers. Instead, do some research on your own. Best practice is for you to call the company directly with the number that you independently find, not the one they provide to you. Same goes for any information that they provide. Remember the phrase: trust but verify. </a:t>
            </a:r>
          </a:p>
          <a:p>
            <a:endParaRPr lang="en-US" dirty="0"/>
          </a:p>
        </p:txBody>
      </p:sp>
      <p:sp>
        <p:nvSpPr>
          <p:cNvPr id="4" name="Slide Number Placeholder 3"/>
          <p:cNvSpPr>
            <a:spLocks noGrp="1"/>
          </p:cNvSpPr>
          <p:nvPr>
            <p:ph type="sldNum" sz="quarter" idx="5"/>
          </p:nvPr>
        </p:nvSpPr>
        <p:spPr/>
        <p:txBody>
          <a:bodyPr/>
          <a:lstStyle/>
          <a:p>
            <a:fld id="{4CC17A1E-B560-C847-AC91-4DF6A3652DB3}" type="slidenum">
              <a:rPr lang="en-US" smtClean="0"/>
              <a:t>8</a:t>
            </a:fld>
            <a:endParaRPr lang="en-US"/>
          </a:p>
        </p:txBody>
      </p:sp>
    </p:spTree>
    <p:extLst>
      <p:ext uri="{BB962C8B-B14F-4D97-AF65-F5344CB8AC3E}">
        <p14:creationId xmlns:p14="http://schemas.microsoft.com/office/powerpoint/2010/main" val="184877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Those are some of the most common direct threats. Let's move on to digital threats.</a:t>
            </a:r>
          </a:p>
        </p:txBody>
      </p:sp>
      <p:sp>
        <p:nvSpPr>
          <p:cNvPr id="4" name="Slide Number Placeholder 3"/>
          <p:cNvSpPr>
            <a:spLocks noGrp="1"/>
          </p:cNvSpPr>
          <p:nvPr>
            <p:ph type="sldNum" sz="quarter" idx="5"/>
          </p:nvPr>
        </p:nvSpPr>
        <p:spPr/>
        <p:txBody>
          <a:bodyPr/>
          <a:lstStyle/>
          <a:p>
            <a:fld id="{4CC17A1E-B560-C847-AC91-4DF6A3652DB3}" type="slidenum">
              <a:rPr lang="en-US" smtClean="0"/>
              <a:t>9</a:t>
            </a:fld>
            <a:endParaRPr lang="en-US"/>
          </a:p>
        </p:txBody>
      </p:sp>
    </p:spTree>
    <p:extLst>
      <p:ext uri="{BB962C8B-B14F-4D97-AF65-F5344CB8AC3E}">
        <p14:creationId xmlns:p14="http://schemas.microsoft.com/office/powerpoint/2010/main" val="1725324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PPT Cover: Serve">
    <p:spTree>
      <p:nvGrpSpPr>
        <p:cNvPr id="1" name=""/>
        <p:cNvGrpSpPr/>
        <p:nvPr/>
      </p:nvGrpSpPr>
      <p:grpSpPr>
        <a:xfrm>
          <a:off x="0" y="0"/>
          <a:ext cx="0" cy="0"/>
          <a:chOff x="0" y="0"/>
          <a:chExt cx="0" cy="0"/>
        </a:xfrm>
      </p:grpSpPr>
      <p:pic>
        <p:nvPicPr>
          <p:cNvPr id="48" name="Picture 4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0" name="Freeform 29"/>
          <p:cNvSpPr/>
          <p:nvPr userDrawn="1"/>
        </p:nvSpPr>
        <p:spPr>
          <a:xfrm>
            <a:off x="-276066" y="836327"/>
            <a:ext cx="5791079" cy="2776659"/>
          </a:xfrm>
          <a:custGeom>
            <a:avLst/>
            <a:gdLst>
              <a:gd name="connsiteX0" fmla="*/ 298391 w 5791079"/>
              <a:gd name="connsiteY0" fmla="*/ 0 h 2776659"/>
              <a:gd name="connsiteX1" fmla="*/ 5791079 w 5791079"/>
              <a:gd name="connsiteY1" fmla="*/ 0 h 2776659"/>
              <a:gd name="connsiteX2" fmla="*/ 4038743 w 5791079"/>
              <a:gd name="connsiteY2" fmla="*/ 2776659 h 2776659"/>
              <a:gd name="connsiteX3" fmla="*/ 304800 w 5791079"/>
              <a:gd name="connsiteY3" fmla="*/ 2776659 h 2776659"/>
              <a:gd name="connsiteX4" fmla="*/ 298391 w 5791079"/>
              <a:gd name="connsiteY4" fmla="*/ 2776659 h 2776659"/>
              <a:gd name="connsiteX5" fmla="*/ 0 w 5791079"/>
              <a:gd name="connsiteY5" fmla="*/ 2776659 h 2776659"/>
              <a:gd name="connsiteX6" fmla="*/ 0 w 5791079"/>
              <a:gd name="connsiteY6" fmla="*/ 2767223 h 2776659"/>
              <a:gd name="connsiteX7" fmla="*/ 279055 w 5791079"/>
              <a:gd name="connsiteY7" fmla="*/ 2767223 h 2776659"/>
              <a:gd name="connsiteX8" fmla="*/ 279055 w 5791079"/>
              <a:gd name="connsiteY8" fmla="*/ 9436 h 2776659"/>
              <a:gd name="connsiteX9" fmla="*/ 298391 w 5791079"/>
              <a:gd name="connsiteY9" fmla="*/ 9436 h 277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1079" h="2776659">
                <a:moveTo>
                  <a:pt x="298391" y="0"/>
                </a:moveTo>
                <a:lnTo>
                  <a:pt x="5791079" y="0"/>
                </a:lnTo>
                <a:lnTo>
                  <a:pt x="4038743" y="2776659"/>
                </a:lnTo>
                <a:lnTo>
                  <a:pt x="304800" y="2776659"/>
                </a:lnTo>
                <a:lnTo>
                  <a:pt x="298391" y="2776659"/>
                </a:lnTo>
                <a:lnTo>
                  <a:pt x="0" y="2776659"/>
                </a:lnTo>
                <a:lnTo>
                  <a:pt x="0" y="2767223"/>
                </a:lnTo>
                <a:lnTo>
                  <a:pt x="279055" y="2767223"/>
                </a:lnTo>
                <a:lnTo>
                  <a:pt x="279055" y="9436"/>
                </a:lnTo>
                <a:lnTo>
                  <a:pt x="298391" y="9436"/>
                </a:lnTo>
                <a:close/>
              </a:path>
            </a:pathLst>
          </a:custGeom>
          <a:solidFill>
            <a:srgbClr val="40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a:off x="2819477" y="524504"/>
            <a:ext cx="9356661" cy="4588016"/>
          </a:xfrm>
          <a:custGeom>
            <a:avLst/>
            <a:gdLst>
              <a:gd name="connsiteX0" fmla="*/ 2873201 w 9356661"/>
              <a:gd name="connsiteY0" fmla="*/ 0 h 4588016"/>
              <a:gd name="connsiteX1" fmla="*/ 9356661 w 9356661"/>
              <a:gd name="connsiteY1" fmla="*/ 0 h 4588016"/>
              <a:gd name="connsiteX2" fmla="*/ 9356661 w 9356661"/>
              <a:gd name="connsiteY2" fmla="*/ 4588016 h 4588016"/>
              <a:gd name="connsiteX3" fmla="*/ 546582 w 9356661"/>
              <a:gd name="connsiteY3" fmla="*/ 4588016 h 4588016"/>
              <a:gd name="connsiteX4" fmla="*/ 0 w 9356661"/>
              <a:gd name="connsiteY4" fmla="*/ 4576663 h 458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661" h="4588016">
                <a:moveTo>
                  <a:pt x="2873201" y="0"/>
                </a:moveTo>
                <a:lnTo>
                  <a:pt x="9356661" y="0"/>
                </a:lnTo>
                <a:lnTo>
                  <a:pt x="9356661" y="4588016"/>
                </a:lnTo>
                <a:lnTo>
                  <a:pt x="546582" y="4588016"/>
                </a:lnTo>
                <a:lnTo>
                  <a:pt x="0" y="4576663"/>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5" name="Footer Placeholder 4"/>
          <p:cNvSpPr>
            <a:spLocks noGrp="1"/>
          </p:cNvSpPr>
          <p:nvPr userDrawn="1">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sp>
        <p:nvSpPr>
          <p:cNvPr id="6" name="Slide Number Placeholder 5"/>
          <p:cNvSpPr>
            <a:spLocks noGrp="1"/>
          </p:cNvSpPr>
          <p:nvPr userDrawn="1">
            <p:ph type="sldNum" sz="quarter" idx="12"/>
          </p:nvPr>
        </p:nvSpPr>
        <p:spPr/>
        <p:txBody>
          <a:bodyPr/>
          <a:lstStyle/>
          <a:p>
            <a:fld id="{47F0E2DA-F0F3-3142-8998-098BEA003ED2}" type="slidenum">
              <a:rPr lang="en-US" smtClean="0"/>
              <a:t>‹#›</a:t>
            </a:fld>
            <a:endParaRPr lang="en-US"/>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userDrawn="1">
            <p:ph type="body" idx="13" hasCustomPrompt="1"/>
          </p:nvPr>
        </p:nvSpPr>
        <p:spPr>
          <a:xfrm>
            <a:off x="426026" y="3780126"/>
            <a:ext cx="4521600" cy="823912"/>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0"/>
            <a:r>
              <a:rPr lang="en-US" dirty="0"/>
              <a:t>Title</a:t>
            </a:r>
          </a:p>
        </p:txBody>
      </p:sp>
      <p:sp>
        <p:nvSpPr>
          <p:cNvPr id="22" name="Text Placeholder 2"/>
          <p:cNvSpPr>
            <a:spLocks noGrp="1"/>
          </p:cNvSpPr>
          <p:nvPr userDrawn="1">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37" name="Freeform 36"/>
          <p:cNvSpPr/>
          <p:nvPr userDrawn="1"/>
        </p:nvSpPr>
        <p:spPr>
          <a:xfrm>
            <a:off x="3730996" y="531286"/>
            <a:ext cx="3113252" cy="3081139"/>
          </a:xfrm>
          <a:custGeom>
            <a:avLst/>
            <a:gdLst>
              <a:gd name="connsiteX0" fmla="*/ 3113252 w 3113252"/>
              <a:gd name="connsiteY0" fmla="*/ 0 h 3081139"/>
              <a:gd name="connsiteX1" fmla="*/ 1162459 w 3113252"/>
              <a:gd name="connsiteY1" fmla="*/ 3081139 h 3081139"/>
              <a:gd name="connsiteX2" fmla="*/ 0 w 3113252"/>
              <a:gd name="connsiteY2" fmla="*/ 3081139 h 3081139"/>
              <a:gd name="connsiteX3" fmla="*/ 1943156 w 3113252"/>
              <a:gd name="connsiteY3" fmla="*/ 2116 h 3081139"/>
            </a:gdLst>
            <a:ahLst/>
            <a:cxnLst>
              <a:cxn ang="0">
                <a:pos x="connsiteX0" y="connsiteY0"/>
              </a:cxn>
              <a:cxn ang="0">
                <a:pos x="connsiteX1" y="connsiteY1"/>
              </a:cxn>
              <a:cxn ang="0">
                <a:pos x="connsiteX2" y="connsiteY2"/>
              </a:cxn>
              <a:cxn ang="0">
                <a:pos x="connsiteX3" y="connsiteY3"/>
              </a:cxn>
            </a:cxnLst>
            <a:rect l="l" t="t" r="r" b="b"/>
            <a:pathLst>
              <a:path w="3113252" h="3081139">
                <a:moveTo>
                  <a:pt x="3113252" y="0"/>
                </a:moveTo>
                <a:lnTo>
                  <a:pt x="1162459" y="3081139"/>
                </a:lnTo>
                <a:lnTo>
                  <a:pt x="0" y="3081139"/>
                </a:lnTo>
                <a:lnTo>
                  <a:pt x="1943156" y="2116"/>
                </a:lnTo>
                <a:close/>
              </a:path>
            </a:pathLst>
          </a:custGeom>
          <a:solidFill>
            <a:srgbClr val="4086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68791" y="4887858"/>
            <a:ext cx="2123208" cy="415800"/>
          </a:xfrm>
          <a:prstGeom prst="rect">
            <a:avLst/>
          </a:prstGeom>
        </p:spPr>
      </p:pic>
      <p:sp>
        <p:nvSpPr>
          <p:cNvPr id="26" name="Footer Placeholder 4"/>
          <p:cNvSpPr txBox="1">
            <a:spLocks/>
          </p:cNvSpPr>
          <p:nvPr userDrawn="1"/>
        </p:nvSpPr>
        <p:spPr>
          <a:xfrm>
            <a:off x="10435936" y="4968037"/>
            <a:ext cx="1648692"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bg1"/>
                </a:solidFill>
                <a:latin typeface="+mj-lt"/>
              </a:rPr>
              <a:t>mfs.com</a:t>
            </a:r>
            <a:endParaRPr lang="en-US" sz="1500" b="0" dirty="0">
              <a:solidFill>
                <a:schemeClr val="bg1"/>
              </a:solidFill>
              <a:latin typeface="+mj-lt"/>
            </a:endParaRPr>
          </a:p>
        </p:txBody>
      </p:sp>
      <p:sp>
        <p:nvSpPr>
          <p:cNvPr id="36" name="Freeform 35"/>
          <p:cNvSpPr/>
          <p:nvPr userDrawn="1"/>
        </p:nvSpPr>
        <p:spPr>
          <a:xfrm>
            <a:off x="-1" y="524504"/>
            <a:ext cx="6774180" cy="319671"/>
          </a:xfrm>
          <a:custGeom>
            <a:avLst/>
            <a:gdLst>
              <a:gd name="connsiteX0" fmla="*/ 0 w 7158026"/>
              <a:gd name="connsiteY0" fmla="*/ 0 h 319671"/>
              <a:gd name="connsiteX1" fmla="*/ 7158026 w 7158026"/>
              <a:gd name="connsiteY1" fmla="*/ 0 h 319671"/>
              <a:gd name="connsiteX2" fmla="*/ 6942444 w 7158026"/>
              <a:gd name="connsiteY2" fmla="*/ 319671 h 319671"/>
              <a:gd name="connsiteX3" fmla="*/ 0 w 7158026"/>
              <a:gd name="connsiteY3" fmla="*/ 319671 h 319671"/>
            </a:gdLst>
            <a:ahLst/>
            <a:cxnLst>
              <a:cxn ang="0">
                <a:pos x="connsiteX0" y="connsiteY0"/>
              </a:cxn>
              <a:cxn ang="0">
                <a:pos x="connsiteX1" y="connsiteY1"/>
              </a:cxn>
              <a:cxn ang="0">
                <a:pos x="connsiteX2" y="connsiteY2"/>
              </a:cxn>
              <a:cxn ang="0">
                <a:pos x="connsiteX3" y="connsiteY3"/>
              </a:cxn>
            </a:cxnLst>
            <a:rect l="l" t="t" r="r" b="b"/>
            <a:pathLst>
              <a:path w="7158026" h="319671">
                <a:moveTo>
                  <a:pt x="0" y="0"/>
                </a:moveTo>
                <a:lnTo>
                  <a:pt x="7158026" y="0"/>
                </a:lnTo>
                <a:lnTo>
                  <a:pt x="6942444" y="319671"/>
                </a:lnTo>
                <a:lnTo>
                  <a:pt x="0" y="319671"/>
                </a:lnTo>
                <a:close/>
              </a:path>
            </a:pathLst>
          </a:custGeom>
          <a:solidFill>
            <a:srgbClr val="88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sp>
        <p:nvSpPr>
          <p:cNvPr id="2" name="Title 1"/>
          <p:cNvSpPr>
            <a:spLocks noGrp="1"/>
          </p:cNvSpPr>
          <p:nvPr userDrawn="1">
            <p:ph type="ctrTitle"/>
          </p:nvPr>
        </p:nvSpPr>
        <p:spPr>
          <a:xfrm>
            <a:off x="426026" y="1236518"/>
            <a:ext cx="4520045" cy="1174173"/>
          </a:xfrm>
        </p:spPr>
        <p:txBody>
          <a:bodyPr anchor="t" anchorCtr="0">
            <a:noAutofit/>
          </a:bodyPr>
          <a:lstStyle>
            <a:lvl1pPr algn="l">
              <a:lnSpc>
                <a:spcPts val="4000"/>
              </a:lnSpc>
              <a:spcBef>
                <a:spcPts val="0"/>
              </a:spcBef>
              <a:defRPr sz="3800">
                <a:solidFill>
                  <a:schemeClr val="bg1"/>
                </a:solidFill>
                <a:latin typeface="+mj-lt"/>
              </a:defRPr>
            </a:lvl1pPr>
          </a:lstStyle>
          <a:p>
            <a:endParaRPr lang="en-US" dirty="0"/>
          </a:p>
        </p:txBody>
      </p:sp>
      <p:sp>
        <p:nvSpPr>
          <p:cNvPr id="3" name="Subtitle 2"/>
          <p:cNvSpPr>
            <a:spLocks noGrp="1"/>
          </p:cNvSpPr>
          <p:nvPr userDrawn="1">
            <p:ph type="subTitle" idx="1"/>
          </p:nvPr>
        </p:nvSpPr>
        <p:spPr>
          <a:xfrm>
            <a:off x="426026" y="2403692"/>
            <a:ext cx="4521600" cy="1046090"/>
          </a:xfrm>
        </p:spPr>
        <p:txBody>
          <a:bodyPr>
            <a:normAutofit/>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p:cNvGrpSpPr/>
          <p:nvPr userDrawn="1"/>
        </p:nvGrpSpPr>
        <p:grpSpPr>
          <a:xfrm>
            <a:off x="-18334" y="524501"/>
            <a:ext cx="6873240" cy="319671"/>
            <a:chOff x="0" y="524501"/>
            <a:chExt cx="6873240" cy="319671"/>
          </a:xfrm>
        </p:grpSpPr>
        <p:sp>
          <p:nvSpPr>
            <p:cNvPr id="25" name="Freeform 24"/>
            <p:cNvSpPr/>
            <p:nvPr userDrawn="1"/>
          </p:nvSpPr>
          <p:spPr>
            <a:xfrm>
              <a:off x="0" y="524501"/>
              <a:ext cx="6873240" cy="319671"/>
            </a:xfrm>
            <a:custGeom>
              <a:avLst/>
              <a:gdLst>
                <a:gd name="connsiteX0" fmla="*/ 0 w 7158026"/>
                <a:gd name="connsiteY0" fmla="*/ 0 h 319671"/>
                <a:gd name="connsiteX1" fmla="*/ 7158026 w 7158026"/>
                <a:gd name="connsiteY1" fmla="*/ 0 h 319671"/>
                <a:gd name="connsiteX2" fmla="*/ 6942444 w 7158026"/>
                <a:gd name="connsiteY2" fmla="*/ 319671 h 319671"/>
                <a:gd name="connsiteX3" fmla="*/ 0 w 7158026"/>
                <a:gd name="connsiteY3" fmla="*/ 319671 h 319671"/>
              </a:gdLst>
              <a:ahLst/>
              <a:cxnLst>
                <a:cxn ang="0">
                  <a:pos x="connsiteX0" y="connsiteY0"/>
                </a:cxn>
                <a:cxn ang="0">
                  <a:pos x="connsiteX1" y="connsiteY1"/>
                </a:cxn>
                <a:cxn ang="0">
                  <a:pos x="connsiteX2" y="connsiteY2"/>
                </a:cxn>
                <a:cxn ang="0">
                  <a:pos x="connsiteX3" y="connsiteY3"/>
                </a:cxn>
              </a:cxnLst>
              <a:rect l="l" t="t" r="r" b="b"/>
              <a:pathLst>
                <a:path w="7158026" h="319671">
                  <a:moveTo>
                    <a:pt x="0" y="0"/>
                  </a:moveTo>
                  <a:lnTo>
                    <a:pt x="7158026" y="0"/>
                  </a:lnTo>
                  <a:lnTo>
                    <a:pt x="6942444" y="319671"/>
                  </a:lnTo>
                  <a:lnTo>
                    <a:pt x="0" y="319671"/>
                  </a:lnTo>
                  <a:close/>
                </a:path>
              </a:pathLst>
            </a:custGeom>
            <a:solidFill>
              <a:srgbClr val="88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oter Placeholder 4"/>
            <p:cNvSpPr txBox="1">
              <a:spLocks/>
            </p:cNvSpPr>
            <p:nvPr userDrawn="1"/>
          </p:nvSpPr>
          <p:spPr>
            <a:xfrm>
              <a:off x="426025"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grpSp>
    </p:spTree>
    <p:extLst>
      <p:ext uri="{BB962C8B-B14F-4D97-AF65-F5344CB8AC3E}">
        <p14:creationId xmlns:p14="http://schemas.microsoft.com/office/powerpoint/2010/main" val="4156042884"/>
      </p:ext>
    </p:extLst>
  </p:cSld>
  <p:clrMapOvr>
    <a:masterClrMapping/>
  </p:clrMapOvr>
  <p:extLst>
    <p:ext uri="{DCECCB84-F9BA-43D5-87BE-67443E8EF086}">
      <p15:sldGuideLst xmlns:p15="http://schemas.microsoft.com/office/powerpoint/2012/main">
        <p15:guide id="1" orient="horz" pos="528">
          <p15:clr>
            <a:srgbClr val="FBAE40"/>
          </p15:clr>
        </p15:guide>
        <p15:guide id="2" orient="horz" pos="312">
          <p15:clr>
            <a:srgbClr val="FBAE40"/>
          </p15:clr>
        </p15:guide>
        <p15:guide id="3" orient="horz" pos="3216">
          <p15:clr>
            <a:srgbClr val="FBAE40"/>
          </p15:clr>
        </p15:guide>
        <p15:guide id="4" orient="horz" pos="22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62263"/>
            <a:ext cx="11668991" cy="5343714"/>
          </a:xfrm>
          <a:prstGeom prst="rect">
            <a:avLst/>
          </a:prstGeom>
        </p:spPr>
      </p:pic>
      <p:sp>
        <p:nvSpPr>
          <p:cNvPr id="5" name="Footer Placeholder 4"/>
          <p:cNvSpPr>
            <a:spLocks noGrp="1"/>
          </p:cNvSpPr>
          <p:nvPr>
            <p:ph type="ftr" sz="quarter" idx="11"/>
          </p:nvPr>
        </p:nvSpPr>
        <p:spPr>
          <a:xfrm>
            <a:off x="426026" y="635317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6" name="Text Placeholder 2"/>
          <p:cNvSpPr>
            <a:spLocks noGrp="1"/>
          </p:cNvSpPr>
          <p:nvPr>
            <p:ph type="body" idx="13"/>
          </p:nvPr>
        </p:nvSpPr>
        <p:spPr>
          <a:xfrm>
            <a:off x="2989119" y="561109"/>
            <a:ext cx="6435436" cy="2847109"/>
          </a:xfrm>
        </p:spPr>
        <p:txBody>
          <a:bodyPr anchor="ctr" anchorCtr="0">
            <a:noAutofit/>
          </a:bodyPr>
          <a:lstStyle>
            <a:lvl1pPr marL="0" indent="0" algn="ctr">
              <a:buNone/>
              <a:defRPr sz="3800" b="0" i="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566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17238"/>
            <a:ext cx="11703331" cy="3067626"/>
          </a:xfrm>
          <a:prstGeom prst="rect">
            <a:avLst/>
          </a:prstGeom>
        </p:spPr>
      </p:pic>
      <p:sp>
        <p:nvSpPr>
          <p:cNvPr id="2" name="Title 1"/>
          <p:cNvSpPr>
            <a:spLocks noGrp="1"/>
          </p:cNvSpPr>
          <p:nvPr>
            <p:ph type="ctrTitle"/>
          </p:nvPr>
        </p:nvSpPr>
        <p:spPr>
          <a:xfrm>
            <a:off x="1569025" y="1672936"/>
            <a:ext cx="7969830" cy="1174173"/>
          </a:xfrm>
        </p:spPr>
        <p:txBody>
          <a:bodyPr anchor="ctr" anchorCtr="1">
            <a:noAutofit/>
          </a:bodyPr>
          <a:lstStyle>
            <a:lvl1pPr algn="ctr">
              <a:lnSpc>
                <a:spcPct val="100000"/>
              </a:lnSpc>
              <a:spcBef>
                <a:spcPts val="0"/>
              </a:spcBef>
              <a:defRPr sz="6400">
                <a:solidFill>
                  <a:schemeClr val="bg1"/>
                </a:solidFill>
                <a:latin typeface="+mj-lt"/>
              </a:defRPr>
            </a:lvl1pPr>
          </a:lstStyle>
          <a:p>
            <a:r>
              <a:rPr lang="en-US" dirty="0"/>
              <a:t>Click to edit Master 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821688"/>
            <a:ext cx="4521600" cy="1664711"/>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22" name="Text Placeholder 2"/>
          <p:cNvSpPr>
            <a:spLocks noGrp="1"/>
          </p:cNvSpPr>
          <p:nvPr>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2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bg1"/>
                </a:solidFill>
                <a:latin typeface="Calibri" charset="0"/>
                <a:ea typeface="Calibri" charset="0"/>
                <a:cs typeface="Calibri" charset="0"/>
              </a:rPr>
              <a:t>MFS ADVISOR EDGE</a:t>
            </a:r>
            <a:r>
              <a:rPr lang="en-US" sz="1100" b="0" i="0" baseline="30000" dirty="0">
                <a:solidFill>
                  <a:schemeClr val="bg1"/>
                </a:solidFill>
                <a:latin typeface="Calibri" charset="0"/>
                <a:ea typeface="Calibri" charset="0"/>
                <a:cs typeface="Calibri" charset="0"/>
              </a:rPr>
              <a:t>SM</a:t>
            </a:r>
          </a:p>
        </p:txBody>
      </p:sp>
    </p:spTree>
    <p:extLst>
      <p:ext uri="{BB962C8B-B14F-4D97-AF65-F5344CB8AC3E}">
        <p14:creationId xmlns:p14="http://schemas.microsoft.com/office/powerpoint/2010/main" val="18249217"/>
      </p:ext>
    </p:extLst>
  </p:cSld>
  <p:clrMapOvr>
    <a:masterClrMapping/>
  </p:clrMapOvr>
  <p:extLst>
    <p:ext uri="{DCECCB84-F9BA-43D5-87BE-67443E8EF086}">
      <p15:sldGuideLst xmlns:p15="http://schemas.microsoft.com/office/powerpoint/2012/main">
        <p15:guide id="1" pos="72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lvl1pPr>
              <a:defRPr>
                <a:solidFill>
                  <a:srgbClr val="89163E"/>
                </a:solidFill>
              </a:defRPr>
            </a:lvl1pPr>
          </a:lstStyle>
          <a:p>
            <a:r>
              <a:rPr lang="en-US"/>
              <a:t>Click to edit Master title style</a:t>
            </a:r>
          </a:p>
        </p:txBody>
      </p:sp>
      <p:sp>
        <p:nvSpPr>
          <p:cNvPr id="3" name="Slide Number Placeholder 2"/>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8" name="Text Placeholder 7"/>
          <p:cNvSpPr>
            <a:spLocks noGrp="1"/>
          </p:cNvSpPr>
          <p:nvPr>
            <p:ph type="body" sz="quarter" idx="12" hasCustomPrompt="1"/>
          </p:nvPr>
        </p:nvSpPr>
        <p:spPr>
          <a:xfrm>
            <a:off x="10554007" y="6593459"/>
            <a:ext cx="832104" cy="128016"/>
          </a:xfrm>
          <a:ln>
            <a:noFill/>
          </a:ln>
        </p:spPr>
        <p:txBody>
          <a:bodyPr lIns="0" tIns="0" rIns="0" bIns="0" anchor="ctr"/>
          <a:lstStyle>
            <a:lvl1pPr marL="0" indent="0" algn="r">
              <a:buNone/>
              <a:defRPr sz="900">
                <a:solidFill>
                  <a:schemeClr val="tx1"/>
                </a:solidFill>
              </a:defRPr>
            </a:lvl1pPr>
            <a:lvl2pPr marL="238125" indent="0" algn="r">
              <a:buNone/>
              <a:defRPr sz="900"/>
            </a:lvl2pPr>
            <a:lvl3pPr marL="465137" indent="0" algn="r">
              <a:buNone/>
              <a:defRPr sz="900"/>
            </a:lvl3pPr>
            <a:lvl4pPr marL="635000" indent="0" algn="r">
              <a:buNone/>
              <a:defRPr sz="900"/>
            </a:lvl4pPr>
            <a:lvl5pPr marL="803275" indent="0" algn="r">
              <a:buNone/>
              <a:defRPr sz="900"/>
            </a:lvl5pPr>
          </a:lstStyle>
          <a:p>
            <a:pPr marL="0" lvl="0" algn="r"/>
            <a:r>
              <a:rPr lang="en-US" dirty="0"/>
              <a:t>XXXXX.X</a:t>
            </a:r>
          </a:p>
        </p:txBody>
      </p:sp>
      <p:sp>
        <p:nvSpPr>
          <p:cNvPr id="16" name="Text Placeholder 4"/>
          <p:cNvSpPr>
            <a:spLocks noGrp="1"/>
          </p:cNvSpPr>
          <p:nvPr>
            <p:ph type="body" sz="quarter" idx="15"/>
          </p:nvPr>
        </p:nvSpPr>
        <p:spPr>
          <a:xfrm>
            <a:off x="297873" y="935667"/>
            <a:ext cx="10102850" cy="249299"/>
          </a:xfrm>
        </p:spPr>
        <p:txBody>
          <a:bodyPr tIns="0" bIns="0">
            <a:spAutoFit/>
          </a:bodyPr>
          <a:lstStyle>
            <a:lvl1pPr marL="0" indent="0">
              <a:lnSpc>
                <a:spcPct val="90000"/>
              </a:lnSpc>
              <a:spcBef>
                <a:spcPts val="0"/>
              </a:spcBef>
              <a:buNone/>
              <a:defRPr i="0">
                <a:latin typeface="Calibri" panose="020F0502020204030204" pitchFamily="34" charset="0"/>
                <a:cs typeface="Calibri" panose="020F05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
        <p:nvSpPr>
          <p:cNvPr id="7" name="Text Placeholder 6"/>
          <p:cNvSpPr>
            <a:spLocks noGrp="1"/>
          </p:cNvSpPr>
          <p:nvPr>
            <p:ph type="body" sz="quarter" idx="16" hasCustomPrompt="1"/>
          </p:nvPr>
        </p:nvSpPr>
        <p:spPr>
          <a:xfrm>
            <a:off x="390525" y="6374674"/>
            <a:ext cx="11414185" cy="180668"/>
          </a:xfrm>
          <a:ln>
            <a:noFill/>
          </a:ln>
        </p:spPr>
        <p:txBody>
          <a:bodyPr lIns="0" tIns="45720" rIns="0" bIns="0" anchor="b"/>
          <a:lstStyle>
            <a:lvl1pPr marL="0" indent="0">
              <a:buNone/>
              <a:defRPr sz="1000"/>
            </a:lvl1pPr>
            <a:lvl2pPr marL="238125" indent="0">
              <a:buNone/>
              <a:defRPr/>
            </a:lvl2pPr>
            <a:lvl3pPr marL="465137" indent="0">
              <a:buNone/>
              <a:defRPr/>
            </a:lvl3pPr>
            <a:lvl4pPr marL="635000" indent="0">
              <a:buNone/>
              <a:defRPr/>
            </a:lvl4pPr>
            <a:lvl5pPr marL="803275" indent="0">
              <a:buNone/>
              <a:defRPr/>
            </a:lvl5pPr>
          </a:lstStyle>
          <a:p>
            <a:pPr lvl="0"/>
            <a:r>
              <a:rPr lang="en-US" dirty="0"/>
              <a:t>Notes and Sources</a:t>
            </a:r>
          </a:p>
        </p:txBody>
      </p:sp>
    </p:spTree>
    <p:extLst>
      <p:ext uri="{BB962C8B-B14F-4D97-AF65-F5344CB8AC3E}">
        <p14:creationId xmlns:p14="http://schemas.microsoft.com/office/powerpoint/2010/main" val="355908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lvl1pPr>
              <a:defRPr>
                <a:solidFill>
                  <a:srgbClr val="89163E"/>
                </a:solidFill>
              </a:defRPr>
            </a:lvl1pPr>
          </a:lstStyle>
          <a:p>
            <a:r>
              <a:rPr lang="en-US" dirty="0"/>
              <a:t>Click to edit Master title style</a:t>
            </a:r>
          </a:p>
        </p:txBody>
      </p:sp>
      <p:sp>
        <p:nvSpPr>
          <p:cNvPr id="3" name="Slide Number Placeholder 2"/>
          <p:cNvSpPr>
            <a:spLocks noGrp="1"/>
          </p:cNvSpPr>
          <p:nvPr>
            <p:ph type="sldNum" sz="quarter" idx="10"/>
          </p:nvPr>
        </p:nvSpPr>
        <p:spPr>
          <a:xfrm>
            <a:off x="11423710" y="6591925"/>
            <a:ext cx="381000" cy="129550"/>
          </a:xfrm>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17" name="Text Placeholder 16"/>
          <p:cNvSpPr>
            <a:spLocks noGrp="1"/>
          </p:cNvSpPr>
          <p:nvPr>
            <p:ph type="body" sz="quarter" idx="11" hasCustomPrompt="1"/>
          </p:nvPr>
        </p:nvSpPr>
        <p:spPr>
          <a:xfrm>
            <a:off x="10556179" y="6591925"/>
            <a:ext cx="831850" cy="130175"/>
          </a:xfrm>
        </p:spPr>
        <p:txBody>
          <a:bodyPr vert="horz" lIns="0" tIns="0" rIns="0" bIns="0" rtlCol="0" anchor="ctr">
            <a:noAutofit/>
          </a:bodyPr>
          <a:lstStyle>
            <a:lvl1pPr marL="0" indent="0" algn="r">
              <a:buNone/>
              <a:defRPr lang="en-US" sz="900" dirty="0">
                <a:solidFill>
                  <a:schemeClr val="tx1"/>
                </a:solidFill>
              </a:defRPr>
            </a:lvl1pPr>
          </a:lstStyle>
          <a:p>
            <a:pPr marL="0" lvl="0" algn="r"/>
            <a:r>
              <a:rPr lang="en-US" dirty="0"/>
              <a:t>XXXXX.X</a:t>
            </a:r>
          </a:p>
        </p:txBody>
      </p:sp>
      <p:sp>
        <p:nvSpPr>
          <p:cNvPr id="5" name="Text Placeholder 4"/>
          <p:cNvSpPr>
            <a:spLocks noGrp="1"/>
          </p:cNvSpPr>
          <p:nvPr>
            <p:ph type="body" sz="quarter" idx="13" hasCustomPrompt="1"/>
          </p:nvPr>
        </p:nvSpPr>
        <p:spPr>
          <a:xfrm>
            <a:off x="392676" y="6376853"/>
            <a:ext cx="11418324" cy="176972"/>
          </a:xfrm>
        </p:spPr>
        <p:txBody>
          <a:bodyPr wrap="square" lIns="0" tIns="45720" rIns="0" bIns="0" anchor="b">
            <a:spAutoFit/>
          </a:bodyPr>
          <a:lstStyle>
            <a:lvl1pPr marL="0" indent="0">
              <a:lnSpc>
                <a:spcPct val="85000"/>
              </a:lnSpc>
              <a:spcBef>
                <a:spcPts val="100"/>
              </a:spcBef>
              <a:buFont typeface="+mj-lt"/>
              <a:buNone/>
              <a:defRPr sz="1000"/>
            </a:lvl1pPr>
            <a:lvl2pPr marL="238125" indent="0">
              <a:buFontTx/>
              <a:buNone/>
              <a:defRPr/>
            </a:lvl2pPr>
            <a:lvl3pPr marL="465137" indent="0">
              <a:buFontTx/>
              <a:buNone/>
              <a:defRPr/>
            </a:lvl3pPr>
            <a:lvl4pPr marL="635000" indent="0">
              <a:buFontTx/>
              <a:buNone/>
              <a:defRPr/>
            </a:lvl4pPr>
            <a:lvl5pPr marL="803275" indent="0">
              <a:buFontTx/>
              <a:buNone/>
              <a:defRPr/>
            </a:lvl5pPr>
          </a:lstStyle>
          <a:p>
            <a:pPr lvl="0"/>
            <a:r>
              <a:rPr lang="en-US" dirty="0"/>
              <a:t>Notes and Sources</a:t>
            </a:r>
          </a:p>
        </p:txBody>
      </p:sp>
      <p:sp>
        <p:nvSpPr>
          <p:cNvPr id="6" name="Text Placeholder 5"/>
          <p:cNvSpPr>
            <a:spLocks noGrp="1"/>
          </p:cNvSpPr>
          <p:nvPr>
            <p:ph type="body" sz="quarter" idx="14"/>
          </p:nvPr>
        </p:nvSpPr>
        <p:spPr>
          <a:xfrm>
            <a:off x="342900" y="1534012"/>
            <a:ext cx="11461810" cy="1397306"/>
          </a:xfrm>
        </p:spPr>
        <p:txBody>
          <a:bodyPr wrap="square">
            <a:spAutoFit/>
          </a:bodyPr>
          <a:lstStyle>
            <a:lvl1pPr>
              <a:spcBef>
                <a:spcPts val="600"/>
              </a:spcBef>
              <a:defRPr/>
            </a:lvl1pPr>
            <a:lvl2pPr marL="685800" indent="-228600">
              <a:spcBef>
                <a:spcPts val="600"/>
              </a:spcBef>
              <a:buFont typeface="Wingdings" panose="05000000000000000000" pitchFamily="2" charset="2"/>
              <a:buChar char="§"/>
              <a:defRPr/>
            </a:lvl2pPr>
            <a:lvl3pPr marL="1143000" indent="-228600">
              <a:spcBef>
                <a:spcPts val="600"/>
              </a:spcBef>
              <a:buFont typeface="Wingdings" panose="05000000000000000000" pitchFamily="2" charset="2"/>
              <a:buChar char="§"/>
              <a:defRPr/>
            </a:lvl3pPr>
            <a:lvl4pPr marL="1600200" indent="-228600">
              <a:spcBef>
                <a:spcPts val="600"/>
              </a:spcBef>
              <a:buFont typeface="Wingdings" panose="05000000000000000000" pitchFamily="2" charset="2"/>
              <a:buChar char="§"/>
              <a:defRPr/>
            </a:lvl4pPr>
            <a:lvl5pPr marL="2057400" indent="-228600">
              <a:spcBef>
                <a:spcPts val="600"/>
              </a:spcBef>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5"/>
          </p:nvPr>
        </p:nvSpPr>
        <p:spPr>
          <a:xfrm>
            <a:off x="297873" y="935667"/>
            <a:ext cx="10102850" cy="249299"/>
          </a:xfrm>
        </p:spPr>
        <p:txBody>
          <a:bodyPr tIns="0" bIns="0">
            <a:spAutoFit/>
          </a:bodyPr>
          <a:lstStyle>
            <a:lvl1pPr marL="0" indent="0">
              <a:lnSpc>
                <a:spcPct val="90000"/>
              </a:lnSpc>
              <a:spcBef>
                <a:spcPts val="0"/>
              </a:spcBef>
              <a:buNone/>
              <a:defRPr i="0">
                <a:latin typeface="Calibri" panose="020F0502020204030204" pitchFamily="34" charset="0"/>
                <a:cs typeface="Calibri" panose="020F05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22307280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FOR INVESTMENT PROFESSIONAL USE ONLY. Should not be shown, quoted, or distributed to the public. </a:t>
            </a:r>
          </a:p>
        </p:txBody>
      </p:sp>
      <p:sp>
        <p:nvSpPr>
          <p:cNvPr id="6" name="Slide Number Placeholder 2">
            <a:extLst>
              <a:ext uri="{FF2B5EF4-FFF2-40B4-BE49-F238E27FC236}">
                <a16:creationId xmlns:a16="http://schemas.microsoft.com/office/drawing/2014/main" id="{D5F780AC-46BC-490A-A2DC-24BC7B2F2B74}"/>
              </a:ext>
            </a:extLst>
          </p:cNvPr>
          <p:cNvSpPr>
            <a:spLocks noGrp="1"/>
          </p:cNvSpPr>
          <p:nvPr>
            <p:ph type="sldNum" sz="quarter" idx="10"/>
          </p:nvPr>
        </p:nvSpPr>
        <p:spPr>
          <a:xfrm>
            <a:off x="11425881" y="6591925"/>
            <a:ext cx="378829" cy="129550"/>
          </a:xfrm>
          <a:ln>
            <a:noFill/>
          </a:ln>
        </p:spPr>
        <p:txBody>
          <a:bodyPr/>
          <a:lstStyle>
            <a:lvl1pPr>
              <a:defRPr>
                <a:solidFill>
                  <a:schemeClr val="tx1"/>
                </a:solidFill>
              </a:defRPr>
            </a:lvl1pPr>
          </a:lstStyle>
          <a:p>
            <a:fld id="{496F6AEA-BFCE-644B-B5DE-06784F16BF6E}" type="slidenum">
              <a:rPr lang="en-US" smtClean="0">
                <a:solidFill>
                  <a:srgbClr val="474C55"/>
                </a:solidFill>
              </a:rPr>
              <a:pPr/>
              <a:t>‹#›</a:t>
            </a:fld>
            <a:endParaRPr lang="en-US" dirty="0">
              <a:solidFill>
                <a:srgbClr val="474C55"/>
              </a:solidFill>
            </a:endParaRPr>
          </a:p>
        </p:txBody>
      </p:sp>
      <p:sp>
        <p:nvSpPr>
          <p:cNvPr id="7" name="Text Placeholder 4">
            <a:extLst>
              <a:ext uri="{FF2B5EF4-FFF2-40B4-BE49-F238E27FC236}">
                <a16:creationId xmlns:a16="http://schemas.microsoft.com/office/drawing/2014/main" id="{7D216D3E-DF35-4FDE-858F-54E55EC296CE}"/>
              </a:ext>
            </a:extLst>
          </p:cNvPr>
          <p:cNvSpPr>
            <a:spLocks noGrp="1"/>
          </p:cNvSpPr>
          <p:nvPr>
            <p:ph type="body" sz="quarter" idx="15"/>
          </p:nvPr>
        </p:nvSpPr>
        <p:spPr>
          <a:xfrm>
            <a:off x="297873" y="935667"/>
            <a:ext cx="10102850" cy="249299"/>
          </a:xfrm>
        </p:spPr>
        <p:txBody>
          <a:bodyPr tIns="0" bIns="0">
            <a:spAutoFit/>
          </a:bodyPr>
          <a:lstStyle>
            <a:lvl1pPr marL="0" indent="0">
              <a:lnSpc>
                <a:spcPct val="90000"/>
              </a:lnSpc>
              <a:spcBef>
                <a:spcPts val="0"/>
              </a:spcBef>
              <a:buNone/>
              <a:defRPr i="0">
                <a:latin typeface="Calibri" panose="020F0502020204030204" pitchFamily="34" charset="0"/>
                <a:cs typeface="Calibri" panose="020F0502020204030204" pitchFamily="34" charset="0"/>
              </a:defRPr>
            </a:lvl1pPr>
            <a:lvl2pPr marL="238125" indent="0">
              <a:buNone/>
              <a:defRPr/>
            </a:lvl2pPr>
            <a:lvl3pPr marL="465137" indent="0">
              <a:buNone/>
              <a:defRPr/>
            </a:lvl3pPr>
            <a:lvl4pPr marL="635000" indent="0">
              <a:buNone/>
              <a:defRPr/>
            </a:lvl4pPr>
            <a:lvl5pPr marL="803275" indent="0">
              <a:buNone/>
              <a:defRPr/>
            </a:lvl5pPr>
          </a:lstStyle>
          <a:p>
            <a:pPr lvl="0"/>
            <a:r>
              <a:rPr lang="en-US" dirty="0"/>
              <a:t>Edit Master text styles</a:t>
            </a:r>
          </a:p>
        </p:txBody>
      </p:sp>
    </p:spTree>
    <p:extLst>
      <p:ext uri="{BB962C8B-B14F-4D97-AF65-F5344CB8AC3E}">
        <p14:creationId xmlns:p14="http://schemas.microsoft.com/office/powerpoint/2010/main" val="163514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FOR INVESTMENT PROFESSIONAL USE ONLY. Should not be shown, quoted, or distributed to the public. </a:t>
            </a:r>
          </a:p>
        </p:txBody>
      </p:sp>
      <p:sp>
        <p:nvSpPr>
          <p:cNvPr id="4" name="Slide Number Placeholder 3"/>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48000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7"/>
            <a:ext cx="9646227" cy="52115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2" name="Text Placeholder 2"/>
          <p:cNvSpPr>
            <a:spLocks noGrp="1"/>
          </p:cNvSpPr>
          <p:nvPr>
            <p:ph type="body" idx="13" hasCustomPrompt="1"/>
          </p:nvPr>
        </p:nvSpPr>
        <p:spPr>
          <a:xfrm>
            <a:off x="426026" y="6079422"/>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
        <p:nvSpPr>
          <p:cNvPr id="7" name="Footer Placeholder 4"/>
          <p:cNvSpPr>
            <a:spLocks noGrp="1"/>
          </p:cNvSpPr>
          <p:nvPr>
            <p:ph type="ftr" sz="quarter" idx="11"/>
          </p:nvPr>
        </p:nvSpPr>
        <p:spPr>
          <a:xfrm>
            <a:off x="426026" y="5847386"/>
            <a:ext cx="6732000" cy="255442"/>
          </a:xfrm>
        </p:spPr>
        <p:txBody>
          <a:bodyPr tIns="0" bIns="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spTree>
    <p:extLst>
      <p:ext uri="{BB962C8B-B14F-4D97-AF65-F5344CB8AC3E}">
        <p14:creationId xmlns:p14="http://schemas.microsoft.com/office/powerpoint/2010/main" val="500654408"/>
      </p:ext>
    </p:extLst>
  </p:cSld>
  <p:clrMapOvr>
    <a:masterClrMapping/>
  </p:clrMapOvr>
  <p:extLst>
    <p:ext uri="{DCECCB84-F9BA-43D5-87BE-67443E8EF086}">
      <p15:sldGuideLst xmlns:p15="http://schemas.microsoft.com/office/powerpoint/2012/main">
        <p15:guide id="1" pos="314">
          <p15:clr>
            <a:srgbClr val="FBAE40"/>
          </p15:clr>
        </p15:guide>
        <p15:guide id="2" orient="horz" pos="40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873" y="0"/>
            <a:ext cx="10196945" cy="9855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97873" y="1459523"/>
            <a:ext cx="11527200" cy="472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7872" y="6535882"/>
            <a:ext cx="6695210" cy="255442"/>
          </a:xfrm>
          <a:prstGeom prst="rect">
            <a:avLst/>
          </a:prstGeom>
        </p:spPr>
        <p:txBody>
          <a:bodyPr vert="horz" lIns="91440" tIns="45720" rIns="91440" bIns="45720" rtlCol="0" anchor="t" anchorCtr="0"/>
          <a:lstStyle>
            <a:lvl1pPr algn="l">
              <a:defRPr sz="1000">
                <a:solidFill>
                  <a:srgbClr val="414042"/>
                </a:solidFill>
              </a:defRPr>
            </a:lvl1pPr>
          </a:lstStyle>
          <a:p>
            <a:r>
              <a:rPr lang="en-US" dirty="0"/>
              <a:t>FOR INVESTMENT PROFESSIONAL USE ONLY. </a:t>
            </a:r>
            <a:r>
              <a:rPr lang="en-US" dirty="0">
                <a:latin typeface="+mj-lt"/>
              </a:rPr>
              <a:t>Should not be shown, quoted, or distributed to the public. </a:t>
            </a:r>
          </a:p>
        </p:txBody>
      </p:sp>
      <p:sp>
        <p:nvSpPr>
          <p:cNvPr id="6" name="Slide Number Placeholder 5"/>
          <p:cNvSpPr>
            <a:spLocks noGrp="1"/>
          </p:cNvSpPr>
          <p:nvPr>
            <p:ph type="sldNum" sz="quarter" idx="4"/>
          </p:nvPr>
        </p:nvSpPr>
        <p:spPr>
          <a:xfrm>
            <a:off x="9202882" y="6525492"/>
            <a:ext cx="2743200" cy="255444"/>
          </a:xfrm>
          <a:prstGeom prst="rect">
            <a:avLst/>
          </a:prstGeom>
        </p:spPr>
        <p:txBody>
          <a:bodyPr vert="horz" lIns="91440" tIns="45720" rIns="91440" bIns="45720" rtlCol="0" anchor="ctr"/>
          <a:lstStyle>
            <a:lvl1pPr algn="r">
              <a:defRPr sz="1000"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58319" y="226290"/>
            <a:ext cx="1287318" cy="546025"/>
          </a:xfrm>
          <a:prstGeom prst="rect">
            <a:avLst/>
          </a:prstGeom>
        </p:spPr>
      </p:pic>
    </p:spTree>
    <p:extLst>
      <p:ext uri="{BB962C8B-B14F-4D97-AF65-F5344CB8AC3E}">
        <p14:creationId xmlns:p14="http://schemas.microsoft.com/office/powerpoint/2010/main" val="585112154"/>
      </p:ext>
    </p:extLst>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8" r:id="rId4"/>
    <p:sldLayoutId id="2147483667" r:id="rId5"/>
    <p:sldLayoutId id="2147483654" r:id="rId6"/>
    <p:sldLayoutId id="2147483655" r:id="rId7"/>
    <p:sldLayoutId id="2147483666" r:id="rId8"/>
  </p:sldLayoutIdLst>
  <p:hf hdr="0" ftr="0" dt="0"/>
  <p:txStyles>
    <p:titleStyle>
      <a:lvl1pPr algn="l" defTabSz="914400" rtl="0" eaLnBrk="1" latinLnBrk="0" hangingPunct="1">
        <a:lnSpc>
          <a:spcPct val="90000"/>
        </a:lnSpc>
        <a:spcBef>
          <a:spcPct val="0"/>
        </a:spcBef>
        <a:buNone/>
        <a:defRPr sz="2800" b="0" i="0" kern="1200">
          <a:solidFill>
            <a:srgbClr val="89163E"/>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endParaRPr lang="en-US" dirty="0"/>
          </a:p>
        </p:txBody>
      </p:sp>
      <p:sp>
        <p:nvSpPr>
          <p:cNvPr id="5" name="Text Placeholder 4"/>
          <p:cNvSpPr>
            <a:spLocks noGrp="1"/>
          </p:cNvSpPr>
          <p:nvPr>
            <p:ph type="body" idx="14"/>
          </p:nvPr>
        </p:nvSpPr>
        <p:spPr/>
        <p:txBody>
          <a:bodyPr>
            <a:noAutofit/>
          </a:bodyPr>
          <a:lstStyle/>
          <a:p>
            <a:r>
              <a:rPr lang="en-US" sz="1200" dirty="0"/>
              <a:t>46754.4</a:t>
            </a:r>
          </a:p>
        </p:txBody>
      </p:sp>
      <p:sp>
        <p:nvSpPr>
          <p:cNvPr id="6" name="Title 5"/>
          <p:cNvSpPr>
            <a:spLocks noGrp="1"/>
          </p:cNvSpPr>
          <p:nvPr>
            <p:ph type="ctrTitle"/>
          </p:nvPr>
        </p:nvSpPr>
        <p:spPr/>
        <p:txBody>
          <a:bodyPr/>
          <a:lstStyle/>
          <a:p>
            <a:r>
              <a:rPr lang="en-US" dirty="0"/>
              <a:t>Protecting Your Data:</a:t>
            </a:r>
            <a:br>
              <a:rPr lang="en-US" dirty="0"/>
            </a:br>
            <a:r>
              <a:rPr lang="en-US" dirty="0"/>
              <a:t>Aware and Prepared</a:t>
            </a:r>
          </a:p>
        </p:txBody>
      </p:sp>
      <p:sp>
        <p:nvSpPr>
          <p:cNvPr id="7" name="Subtitle 6"/>
          <p:cNvSpPr>
            <a:spLocks noGrp="1"/>
          </p:cNvSpPr>
          <p:nvPr>
            <p:ph type="subTitle" idx="1"/>
          </p:nvPr>
        </p:nvSpPr>
        <p:spPr/>
        <p:txBody>
          <a:bodyPr>
            <a:normAutofit/>
          </a:bodyPr>
          <a:lstStyle/>
          <a:p>
            <a:r>
              <a:rPr lang="en-US" dirty="0"/>
              <a:t>Learn how to spot and avoid scams</a:t>
            </a:r>
          </a:p>
          <a:p>
            <a:endParaRPr lang="en-US" dirty="0">
              <a:highlight>
                <a:srgbClr val="E721A5"/>
              </a:highlight>
            </a:endParaRPr>
          </a:p>
        </p:txBody>
      </p:sp>
      <p:sp>
        <p:nvSpPr>
          <p:cNvPr id="2" name="Slide Number Placeholder 1">
            <a:extLst>
              <a:ext uri="{FF2B5EF4-FFF2-40B4-BE49-F238E27FC236}">
                <a16:creationId xmlns:a16="http://schemas.microsoft.com/office/drawing/2014/main" id="{B73FDEAB-EE5A-4552-8879-B5DB5FA243A0}"/>
              </a:ext>
            </a:extLst>
          </p:cNvPr>
          <p:cNvSpPr>
            <a:spLocks noGrp="1"/>
          </p:cNvSpPr>
          <p:nvPr>
            <p:ph type="sldNum" sz="quarter" idx="12"/>
          </p:nvPr>
        </p:nvSpPr>
        <p:spPr>
          <a:xfrm>
            <a:off x="9107632" y="6525492"/>
            <a:ext cx="2743200" cy="255444"/>
          </a:xfrm>
        </p:spPr>
        <p:txBody>
          <a:bodyPr/>
          <a:lstStyle/>
          <a:p>
            <a:fld id="{47F0E2DA-F0F3-3142-8998-098BEA003ED2}" type="slidenum">
              <a:rPr lang="en-US" smtClean="0"/>
              <a:t>1</a:t>
            </a:fld>
            <a:endParaRPr lang="en-US"/>
          </a:p>
        </p:txBody>
      </p:sp>
    </p:spTree>
    <p:extLst>
      <p:ext uri="{BB962C8B-B14F-4D97-AF65-F5344CB8AC3E}">
        <p14:creationId xmlns:p14="http://schemas.microsoft.com/office/powerpoint/2010/main" val="295918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Digital Threats</a:t>
            </a:r>
          </a:p>
        </p:txBody>
      </p:sp>
      <p:sp>
        <p:nvSpPr>
          <p:cNvPr id="3" name="Slide Number Placeholder 2"/>
          <p:cNvSpPr>
            <a:spLocks noGrp="1"/>
          </p:cNvSpPr>
          <p:nvPr>
            <p:ph type="sldNum" sz="quarter" idx="10"/>
          </p:nvPr>
        </p:nvSpPr>
        <p:spPr/>
        <p:txBody>
          <a:bodyPr/>
          <a:lstStyle/>
          <a:p>
            <a:fld id="{496F6AEA-BFCE-644B-B5DE-06784F16BF6E}" type="slidenum">
              <a:rPr lang="en-US" smtClean="0"/>
              <a:pPr/>
              <a:t>10</a:t>
            </a:fld>
            <a:endParaRPr lang="en-US" dirty="0"/>
          </a:p>
        </p:txBody>
      </p:sp>
      <p:sp>
        <p:nvSpPr>
          <p:cNvPr id="25" name="Text Placeholder 24"/>
          <p:cNvSpPr>
            <a:spLocks noGrp="1"/>
          </p:cNvSpPr>
          <p:nvPr>
            <p:ph type="body" sz="quarter" idx="11"/>
          </p:nvPr>
        </p:nvSpPr>
        <p:spPr/>
        <p:txBody>
          <a:bodyPr/>
          <a:lstStyle/>
          <a:p>
            <a:endParaRPr lang="en-US"/>
          </a:p>
        </p:txBody>
      </p:sp>
      <p:sp>
        <p:nvSpPr>
          <p:cNvPr id="26" name="Text Placeholder 25"/>
          <p:cNvSpPr>
            <a:spLocks noGrp="1"/>
          </p:cNvSpPr>
          <p:nvPr>
            <p:ph type="body" sz="quarter" idx="13"/>
          </p:nvPr>
        </p:nvSpPr>
        <p:spPr/>
        <p:txBody>
          <a:bodyPr/>
          <a:lstStyle/>
          <a:p>
            <a:endParaRPr lang="en-US"/>
          </a:p>
        </p:txBody>
      </p:sp>
      <p:sp>
        <p:nvSpPr>
          <p:cNvPr id="17" name="Text Placeholder 16"/>
          <p:cNvSpPr>
            <a:spLocks noGrp="1"/>
          </p:cNvSpPr>
          <p:nvPr>
            <p:ph type="body" sz="quarter" idx="15"/>
          </p:nvPr>
        </p:nvSpPr>
        <p:spPr>
          <a:xfrm>
            <a:off x="297873" y="935667"/>
            <a:ext cx="10102850" cy="249299"/>
          </a:xfrm>
        </p:spPr>
        <p:txBody>
          <a:bodyPr/>
          <a:lstStyle/>
          <a:p>
            <a:r>
              <a:rPr lang="en-US" dirty="0"/>
              <a:t>How to spot and avoid scams</a:t>
            </a:r>
          </a:p>
        </p:txBody>
      </p:sp>
      <p:cxnSp>
        <p:nvCxnSpPr>
          <p:cNvPr id="33" name="Straight Connector 32"/>
          <p:cNvCxnSpPr/>
          <p:nvPr/>
        </p:nvCxnSpPr>
        <p:spPr>
          <a:xfrm>
            <a:off x="6248996" y="1904181"/>
            <a:ext cx="0" cy="35995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txBox="1">
            <a:spLocks/>
          </p:cNvSpPr>
          <p:nvPr/>
        </p:nvSpPr>
        <p:spPr>
          <a:xfrm>
            <a:off x="6567951" y="2578420"/>
            <a:ext cx="4569006" cy="2251065"/>
          </a:xfrm>
          <a:prstGeom prst="rect">
            <a:avLst/>
          </a:prstGeom>
        </p:spPr>
        <p:txBody>
          <a:bodyPr wrap="square">
            <a:spAutoFit/>
          </a:bodyPr>
          <a:lstStyle>
            <a:defPPr>
              <a:defRPr lang="en-US"/>
            </a:defPPr>
            <a:lvl1pPr marL="285750" indent="-285750">
              <a:lnSpc>
                <a:spcPct val="150000"/>
              </a:lnSpc>
              <a:buClr>
                <a:schemeClr val="tx2"/>
              </a:buClr>
              <a:buFont typeface="Arial" panose="020B0604020202020204" pitchFamily="34" charset="0"/>
              <a:buChar char="•"/>
              <a:defRPr sz="2400"/>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2"/>
              </a:buClr>
            </a:pPr>
            <a:r>
              <a:rPr lang="en-US" dirty="0">
                <a:latin typeface="+mj-lt"/>
              </a:rPr>
              <a:t>Emails </a:t>
            </a:r>
          </a:p>
          <a:p>
            <a:pPr>
              <a:buClr>
                <a:schemeClr val="accent2"/>
              </a:buClr>
            </a:pPr>
            <a:r>
              <a:rPr lang="en-US" dirty="0">
                <a:latin typeface="+mj-lt"/>
              </a:rPr>
              <a:t>Compromised websites </a:t>
            </a:r>
          </a:p>
          <a:p>
            <a:pPr>
              <a:buClr>
                <a:schemeClr val="accent2"/>
              </a:buClr>
            </a:pPr>
            <a:r>
              <a:rPr lang="en-US" dirty="0">
                <a:latin typeface="+mj-lt"/>
              </a:rPr>
              <a:t>Public Wi-Fi</a:t>
            </a:r>
          </a:p>
          <a:p>
            <a:pPr>
              <a:buClr>
                <a:schemeClr val="accent2"/>
              </a:buClr>
            </a:pPr>
            <a:r>
              <a:rPr lang="en-US" dirty="0">
                <a:latin typeface="+mj-lt"/>
              </a:rPr>
              <a:t>Text messages </a:t>
            </a:r>
          </a:p>
        </p:txBody>
      </p:sp>
      <p:grpSp>
        <p:nvGrpSpPr>
          <p:cNvPr id="4" name="Group 3">
            <a:extLst>
              <a:ext uri="{FF2B5EF4-FFF2-40B4-BE49-F238E27FC236}">
                <a16:creationId xmlns:a16="http://schemas.microsoft.com/office/drawing/2014/main" id="{5AA80961-43C6-4A62-96CA-29E6500D5D22}"/>
              </a:ext>
            </a:extLst>
          </p:cNvPr>
          <p:cNvGrpSpPr/>
          <p:nvPr/>
        </p:nvGrpSpPr>
        <p:grpSpPr>
          <a:xfrm>
            <a:off x="350519" y="2108770"/>
            <a:ext cx="5494629" cy="3190365"/>
            <a:chOff x="-1" y="2021093"/>
            <a:chExt cx="6096001" cy="3190365"/>
          </a:xfrm>
        </p:grpSpPr>
        <p:pic>
          <p:nvPicPr>
            <p:cNvPr id="14" name="Picture 13" descr="A picture containing text, indoor, cluttered&#10;&#10;Description automatically generated">
              <a:extLst>
                <a:ext uri="{FF2B5EF4-FFF2-40B4-BE49-F238E27FC236}">
                  <a16:creationId xmlns:a16="http://schemas.microsoft.com/office/drawing/2014/main" id="{28978C92-3E74-4C06-A615-84CE23DE37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021093"/>
              <a:ext cx="1965960" cy="3190365"/>
            </a:xfrm>
            <a:prstGeom prst="rect">
              <a:avLst/>
            </a:prstGeom>
          </p:spPr>
        </p:pic>
        <p:pic>
          <p:nvPicPr>
            <p:cNvPr id="7" name="Picture 6">
              <a:extLst>
                <a:ext uri="{FF2B5EF4-FFF2-40B4-BE49-F238E27FC236}">
                  <a16:creationId xmlns:a16="http://schemas.microsoft.com/office/drawing/2014/main" id="{3B0107E8-B639-4063-A1E7-7E6FE55B56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4210" y="2021094"/>
              <a:ext cx="1961790" cy="3190364"/>
            </a:xfrm>
            <a:prstGeom prst="rect">
              <a:avLst/>
            </a:prstGeom>
          </p:spPr>
        </p:pic>
        <p:pic>
          <p:nvPicPr>
            <p:cNvPr id="11" name="Picture 4">
              <a:extLst>
                <a:ext uri="{FF2B5EF4-FFF2-40B4-BE49-F238E27FC236}">
                  <a16:creationId xmlns:a16="http://schemas.microsoft.com/office/drawing/2014/main" id="{F81A4818-531B-48DA-B200-7BCC6325849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67104" y="2021093"/>
              <a:ext cx="1965960" cy="31903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799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46F2B47-D0A5-4ABD-9A29-E1498E515186}"/>
              </a:ext>
            </a:extLst>
          </p:cNvPr>
          <p:cNvGrpSpPr/>
          <p:nvPr/>
        </p:nvGrpSpPr>
        <p:grpSpPr>
          <a:xfrm>
            <a:off x="342899" y="1982209"/>
            <a:ext cx="9692352" cy="786144"/>
            <a:chOff x="342899" y="1982209"/>
            <a:chExt cx="9495283" cy="786144"/>
          </a:xfrm>
        </p:grpSpPr>
        <p:sp>
          <p:nvSpPr>
            <p:cNvPr id="15" name="Rectangle 14">
              <a:extLst>
                <a:ext uri="{FF2B5EF4-FFF2-40B4-BE49-F238E27FC236}">
                  <a16:creationId xmlns:a16="http://schemas.microsoft.com/office/drawing/2014/main" id="{CD91053F-17BD-4E9D-9DBF-27320EE6D3EA}"/>
                </a:ext>
              </a:extLst>
            </p:cNvPr>
            <p:cNvSpPr/>
            <p:nvPr/>
          </p:nvSpPr>
          <p:spPr>
            <a:xfrm>
              <a:off x="4326446" y="1982209"/>
              <a:ext cx="180406" cy="27521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mj-lt"/>
              </a:endParaRPr>
            </a:p>
          </p:txBody>
        </p:sp>
        <p:sp>
          <p:nvSpPr>
            <p:cNvPr id="10" name="Rectangle 9">
              <a:extLst>
                <a:ext uri="{FF2B5EF4-FFF2-40B4-BE49-F238E27FC236}">
                  <a16:creationId xmlns:a16="http://schemas.microsoft.com/office/drawing/2014/main" id="{5266BE03-707B-40A0-B6F7-60D00CB349FE}"/>
                </a:ext>
              </a:extLst>
            </p:cNvPr>
            <p:cNvSpPr/>
            <p:nvPr/>
          </p:nvSpPr>
          <p:spPr>
            <a:xfrm>
              <a:off x="342899" y="2337466"/>
              <a:ext cx="9495283" cy="430887"/>
            </a:xfrm>
            <a:prstGeom prst="rect">
              <a:avLst/>
            </a:prstGeom>
          </p:spPr>
          <p:txBody>
            <a:bodyPr wrap="square">
              <a:spAutoFit/>
            </a:bodyPr>
            <a:lstStyle/>
            <a:p>
              <a:pPr marL="342900" indent="-342900">
                <a:buFont typeface="Wingdings" panose="05000000000000000000" pitchFamily="2" charset="2"/>
                <a:buChar char="Ø"/>
              </a:pPr>
              <a:r>
                <a:rPr lang="en-US" sz="2200" dirty="0">
                  <a:solidFill>
                    <a:schemeClr val="accent2"/>
                  </a:solidFill>
                  <a:latin typeface="+mj-lt"/>
                </a:rPr>
                <a:t>There is a zero instead of an O in the word Amazon in the second email address </a:t>
              </a:r>
            </a:p>
          </p:txBody>
        </p:sp>
      </p:grpSp>
      <p:sp>
        <p:nvSpPr>
          <p:cNvPr id="5" name="TextBox 4">
            <a:extLst>
              <a:ext uri="{FF2B5EF4-FFF2-40B4-BE49-F238E27FC236}">
                <a16:creationId xmlns:a16="http://schemas.microsoft.com/office/drawing/2014/main" id="{339687B5-20B8-4FEC-9D38-C9D1C9A8CC04}"/>
              </a:ext>
            </a:extLst>
          </p:cNvPr>
          <p:cNvSpPr txBox="1"/>
          <p:nvPr/>
        </p:nvSpPr>
        <p:spPr>
          <a:xfrm>
            <a:off x="342900" y="1570928"/>
            <a:ext cx="8444753" cy="815480"/>
          </a:xfrm>
          <a:prstGeom prst="rect">
            <a:avLst/>
          </a:prstGeom>
          <a:noFill/>
        </p:spPr>
        <p:txBody>
          <a:bodyPr wrap="square" rtlCol="0">
            <a:spAutoFit/>
          </a:bodyPr>
          <a:lstStyle/>
          <a:p>
            <a:pPr>
              <a:lnSpc>
                <a:spcPts val="2800"/>
              </a:lnSpc>
            </a:pPr>
            <a:r>
              <a:rPr lang="en-US" sz="2800" dirty="0">
                <a:latin typeface="+mj-lt"/>
              </a:rPr>
              <a:t>CUSTOMERSERVICE@AMAZON.COM </a:t>
            </a:r>
          </a:p>
          <a:p>
            <a:pPr>
              <a:lnSpc>
                <a:spcPts val="2800"/>
              </a:lnSpc>
            </a:pPr>
            <a:r>
              <a:rPr lang="en-US" sz="2800" dirty="0">
                <a:latin typeface="+mj-lt"/>
              </a:rPr>
              <a:t>CUSTOMERSERVICE@AMAZ0N.COM </a:t>
            </a:r>
          </a:p>
        </p:txBody>
      </p:sp>
      <p:grpSp>
        <p:nvGrpSpPr>
          <p:cNvPr id="18" name="Group 17">
            <a:extLst>
              <a:ext uri="{FF2B5EF4-FFF2-40B4-BE49-F238E27FC236}">
                <a16:creationId xmlns:a16="http://schemas.microsoft.com/office/drawing/2014/main" id="{599DB86D-9A10-4B17-B342-10046CCAEB49}"/>
              </a:ext>
            </a:extLst>
          </p:cNvPr>
          <p:cNvGrpSpPr/>
          <p:nvPr/>
        </p:nvGrpSpPr>
        <p:grpSpPr>
          <a:xfrm>
            <a:off x="342900" y="3467198"/>
            <a:ext cx="6096000" cy="885740"/>
            <a:chOff x="342900" y="3467198"/>
            <a:chExt cx="6096000" cy="885740"/>
          </a:xfrm>
        </p:grpSpPr>
        <p:sp>
          <p:nvSpPr>
            <p:cNvPr id="12" name="Rectangle 11">
              <a:extLst>
                <a:ext uri="{FF2B5EF4-FFF2-40B4-BE49-F238E27FC236}">
                  <a16:creationId xmlns:a16="http://schemas.microsoft.com/office/drawing/2014/main" id="{6BD34F89-2E82-4DBD-B7DD-8D4E96EC60B3}"/>
                </a:ext>
              </a:extLst>
            </p:cNvPr>
            <p:cNvSpPr/>
            <p:nvPr/>
          </p:nvSpPr>
          <p:spPr>
            <a:xfrm>
              <a:off x="342900" y="3922051"/>
              <a:ext cx="6096000" cy="430887"/>
            </a:xfrm>
            <a:prstGeom prst="rect">
              <a:avLst/>
            </a:prstGeom>
          </p:spPr>
          <p:txBody>
            <a:bodyPr wrap="square">
              <a:spAutoFit/>
            </a:bodyPr>
            <a:lstStyle/>
            <a:p>
              <a:pPr marL="342900" indent="-342900">
                <a:buFont typeface="Wingdings" panose="05000000000000000000" pitchFamily="2" charset="2"/>
                <a:buChar char="Ø"/>
              </a:pPr>
              <a:r>
                <a:rPr lang="en-US" sz="2200" dirty="0">
                  <a:solidFill>
                    <a:schemeClr val="accent2"/>
                  </a:solidFill>
                  <a:latin typeface="+mj-lt"/>
                </a:rPr>
                <a:t>Transposed the </a:t>
              </a:r>
              <a:r>
                <a:rPr lang="en-US" sz="2200" u="sng" dirty="0">
                  <a:solidFill>
                    <a:schemeClr val="accent2"/>
                  </a:solidFill>
                  <a:latin typeface="+mj-lt"/>
                </a:rPr>
                <a:t>I</a:t>
              </a:r>
              <a:r>
                <a:rPr lang="en-US" sz="2200" dirty="0">
                  <a:solidFill>
                    <a:schemeClr val="accent2"/>
                  </a:solidFill>
                  <a:latin typeface="+mj-lt"/>
                </a:rPr>
                <a:t> and the </a:t>
              </a:r>
              <a:r>
                <a:rPr lang="en-US" sz="2200" u="sng" dirty="0">
                  <a:solidFill>
                    <a:schemeClr val="accent2"/>
                  </a:solidFill>
                  <a:latin typeface="+mj-lt"/>
                </a:rPr>
                <a:t>A</a:t>
              </a:r>
              <a:r>
                <a:rPr lang="en-US" sz="2200" dirty="0">
                  <a:solidFill>
                    <a:schemeClr val="accent2"/>
                  </a:solidFill>
                  <a:latin typeface="+mj-lt"/>
                </a:rPr>
                <a:t> in the second email </a:t>
              </a:r>
            </a:p>
          </p:txBody>
        </p:sp>
        <p:sp>
          <p:nvSpPr>
            <p:cNvPr id="17" name="Rectangle 16">
              <a:extLst>
                <a:ext uri="{FF2B5EF4-FFF2-40B4-BE49-F238E27FC236}">
                  <a16:creationId xmlns:a16="http://schemas.microsoft.com/office/drawing/2014/main" id="{5CCBEB4F-8675-4807-9394-308CC6E8A078}"/>
                </a:ext>
              </a:extLst>
            </p:cNvPr>
            <p:cNvSpPr/>
            <p:nvPr/>
          </p:nvSpPr>
          <p:spPr>
            <a:xfrm>
              <a:off x="2342356" y="3467198"/>
              <a:ext cx="229394" cy="23818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mj-lt"/>
              </a:endParaRPr>
            </a:p>
          </p:txBody>
        </p:sp>
      </p:grpSp>
      <p:sp>
        <p:nvSpPr>
          <p:cNvPr id="11" name="Rectangle 10">
            <a:extLst>
              <a:ext uri="{FF2B5EF4-FFF2-40B4-BE49-F238E27FC236}">
                <a16:creationId xmlns:a16="http://schemas.microsoft.com/office/drawing/2014/main" id="{2406C740-9D68-4FC4-B34C-08C7E810660C}"/>
              </a:ext>
            </a:extLst>
          </p:cNvPr>
          <p:cNvSpPr/>
          <p:nvPr/>
        </p:nvSpPr>
        <p:spPr>
          <a:xfrm>
            <a:off x="342900" y="2985017"/>
            <a:ext cx="6096000" cy="830997"/>
          </a:xfrm>
          <a:prstGeom prst="rect">
            <a:avLst/>
          </a:prstGeom>
        </p:spPr>
        <p:txBody>
          <a:bodyPr>
            <a:spAutoFit/>
          </a:bodyPr>
          <a:lstStyle/>
          <a:p>
            <a:r>
              <a:rPr lang="en-US" sz="2400" dirty="0">
                <a:latin typeface="+mj-lt"/>
              </a:rPr>
              <a:t>customercomplaintdepartment@apple.com</a:t>
            </a:r>
          </a:p>
          <a:p>
            <a:r>
              <a:rPr lang="en-US" sz="2400" dirty="0">
                <a:latin typeface="+mj-lt"/>
              </a:rPr>
              <a:t>customercompliantdepartment@apple.com </a:t>
            </a:r>
          </a:p>
        </p:txBody>
      </p:sp>
      <p:sp>
        <p:nvSpPr>
          <p:cNvPr id="22" name="Rectangle 21">
            <a:extLst>
              <a:ext uri="{FF2B5EF4-FFF2-40B4-BE49-F238E27FC236}">
                <a16:creationId xmlns:a16="http://schemas.microsoft.com/office/drawing/2014/main" id="{3797F394-0E57-44B9-BAB6-F54AA9E0FC48}"/>
              </a:ext>
            </a:extLst>
          </p:cNvPr>
          <p:cNvSpPr/>
          <p:nvPr/>
        </p:nvSpPr>
        <p:spPr>
          <a:xfrm>
            <a:off x="297873" y="2832235"/>
            <a:ext cx="10196945" cy="148479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46A49EF1-1D6A-4928-8BD8-6B10421CAFB1}"/>
              </a:ext>
            </a:extLst>
          </p:cNvPr>
          <p:cNvSpPr>
            <a:spLocks noGrp="1"/>
          </p:cNvSpPr>
          <p:nvPr>
            <p:ph type="title"/>
          </p:nvPr>
        </p:nvSpPr>
        <p:spPr/>
        <p:txBody>
          <a:bodyPr/>
          <a:lstStyle/>
          <a:p>
            <a:r>
              <a:rPr lang="en-US" dirty="0"/>
              <a:t>Email Scams</a:t>
            </a:r>
          </a:p>
        </p:txBody>
      </p:sp>
      <p:sp>
        <p:nvSpPr>
          <p:cNvPr id="4" name="Slide Number Placeholder 3">
            <a:extLst>
              <a:ext uri="{FF2B5EF4-FFF2-40B4-BE49-F238E27FC236}">
                <a16:creationId xmlns:a16="http://schemas.microsoft.com/office/drawing/2014/main" id="{C6C7F27C-250E-4A9A-AD80-550AE29971A8}"/>
              </a:ext>
            </a:extLst>
          </p:cNvPr>
          <p:cNvSpPr>
            <a:spLocks noGrp="1"/>
          </p:cNvSpPr>
          <p:nvPr>
            <p:ph type="sldNum" sz="quarter" idx="10"/>
          </p:nvPr>
        </p:nvSpPr>
        <p:spPr/>
        <p:txBody>
          <a:bodyPr/>
          <a:lstStyle/>
          <a:p>
            <a:fld id="{47F0E2DA-F0F3-3142-8998-098BEA003ED2}" type="slidenum">
              <a:rPr lang="en-US" smtClean="0"/>
              <a:t>11</a:t>
            </a:fld>
            <a:endParaRPr lang="en-US"/>
          </a:p>
        </p:txBody>
      </p:sp>
      <p:sp>
        <p:nvSpPr>
          <p:cNvPr id="7" name="Text Placeholder 6">
            <a:extLst>
              <a:ext uri="{FF2B5EF4-FFF2-40B4-BE49-F238E27FC236}">
                <a16:creationId xmlns:a16="http://schemas.microsoft.com/office/drawing/2014/main" id="{8E3A273C-981C-45C3-A9DE-2CD3F6E9403F}"/>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03B7158D-C112-441B-8B93-0C4B7A4BB665}"/>
              </a:ext>
            </a:extLst>
          </p:cNvPr>
          <p:cNvSpPr>
            <a:spLocks noGrp="1"/>
          </p:cNvSpPr>
          <p:nvPr>
            <p:ph type="body" sz="quarter" idx="15"/>
          </p:nvPr>
        </p:nvSpPr>
        <p:spPr/>
        <p:txBody>
          <a:bodyPr/>
          <a:lstStyle/>
          <a:p>
            <a:r>
              <a:rPr lang="en-US" dirty="0"/>
              <a:t>Can you spot the difference?</a:t>
            </a:r>
          </a:p>
        </p:txBody>
      </p:sp>
      <p:sp>
        <p:nvSpPr>
          <p:cNvPr id="9" name="Text Placeholder 8">
            <a:extLst>
              <a:ext uri="{FF2B5EF4-FFF2-40B4-BE49-F238E27FC236}">
                <a16:creationId xmlns:a16="http://schemas.microsoft.com/office/drawing/2014/main" id="{1DAB6DEF-B236-4C4C-B0D6-EA5F2F65B84B}"/>
              </a:ext>
            </a:extLst>
          </p:cNvPr>
          <p:cNvSpPr>
            <a:spLocks noGrp="1"/>
          </p:cNvSpPr>
          <p:nvPr>
            <p:ph type="body" sz="quarter" idx="16"/>
          </p:nvPr>
        </p:nvSpPr>
        <p:spPr>
          <a:xfrm>
            <a:off x="378802" y="6137371"/>
            <a:ext cx="11414185" cy="511755"/>
          </a:xfrm>
        </p:spPr>
        <p:txBody>
          <a:bodyPr>
            <a:normAutofit/>
          </a:bodyPr>
          <a:lstStyle/>
          <a:p>
            <a:r>
              <a:rPr lang="en-US" sz="1200" dirty="0"/>
              <a:t>This example is for illustrative purposes only. MFS is not affiliated with the websites above. These entities/products/links are being provided as a convenience and for informational purposes only; they do not constitute an endorsement or approval by MFS.®</a:t>
            </a:r>
          </a:p>
        </p:txBody>
      </p:sp>
      <p:sp>
        <p:nvSpPr>
          <p:cNvPr id="21" name="Rectangle 20">
            <a:extLst>
              <a:ext uri="{FF2B5EF4-FFF2-40B4-BE49-F238E27FC236}">
                <a16:creationId xmlns:a16="http://schemas.microsoft.com/office/drawing/2014/main" id="{98E0BD4F-153A-40BD-9063-80F0F1BE8ED2}"/>
              </a:ext>
            </a:extLst>
          </p:cNvPr>
          <p:cNvSpPr/>
          <p:nvPr/>
        </p:nvSpPr>
        <p:spPr>
          <a:xfrm>
            <a:off x="297873" y="1387604"/>
            <a:ext cx="10102850" cy="148479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0" name="Group 19">
            <a:extLst>
              <a:ext uri="{FF2B5EF4-FFF2-40B4-BE49-F238E27FC236}">
                <a16:creationId xmlns:a16="http://schemas.microsoft.com/office/drawing/2014/main" id="{6B2D227A-D8B6-443E-A41C-212779FE8984}"/>
              </a:ext>
            </a:extLst>
          </p:cNvPr>
          <p:cNvGrpSpPr/>
          <p:nvPr/>
        </p:nvGrpSpPr>
        <p:grpSpPr>
          <a:xfrm>
            <a:off x="342899" y="4686875"/>
            <a:ext cx="10441215" cy="1250646"/>
            <a:chOff x="342899" y="4686875"/>
            <a:chExt cx="10441215" cy="1250646"/>
          </a:xfrm>
        </p:grpSpPr>
        <p:sp>
          <p:nvSpPr>
            <p:cNvPr id="19" name="Oval 18">
              <a:extLst>
                <a:ext uri="{FF2B5EF4-FFF2-40B4-BE49-F238E27FC236}">
                  <a16:creationId xmlns:a16="http://schemas.microsoft.com/office/drawing/2014/main" id="{5DAFD11C-2312-444B-B727-503F2B9FFA18}"/>
                </a:ext>
              </a:extLst>
            </p:cNvPr>
            <p:cNvSpPr/>
            <p:nvPr/>
          </p:nvSpPr>
          <p:spPr>
            <a:xfrm>
              <a:off x="3336134" y="4686875"/>
              <a:ext cx="95251" cy="23818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mj-lt"/>
              </a:endParaRPr>
            </a:p>
          </p:txBody>
        </p:sp>
        <p:sp>
          <p:nvSpPr>
            <p:cNvPr id="14" name="Rectangle 13">
              <a:extLst>
                <a:ext uri="{FF2B5EF4-FFF2-40B4-BE49-F238E27FC236}">
                  <a16:creationId xmlns:a16="http://schemas.microsoft.com/office/drawing/2014/main" id="{8090F772-D766-4182-B560-04D2A3EEABA0}"/>
                </a:ext>
              </a:extLst>
            </p:cNvPr>
            <p:cNvSpPr/>
            <p:nvPr/>
          </p:nvSpPr>
          <p:spPr>
            <a:xfrm>
              <a:off x="342899" y="5506634"/>
              <a:ext cx="10441215" cy="430887"/>
            </a:xfrm>
            <a:prstGeom prst="rect">
              <a:avLst/>
            </a:prstGeom>
          </p:spPr>
          <p:txBody>
            <a:bodyPr wrap="square">
              <a:spAutoFit/>
            </a:bodyPr>
            <a:lstStyle/>
            <a:p>
              <a:pPr marL="342900" indent="-342900">
                <a:buFont typeface="Wingdings" panose="05000000000000000000" pitchFamily="2" charset="2"/>
                <a:buChar char="Ø"/>
              </a:pPr>
              <a:r>
                <a:rPr lang="en-US" sz="2200" dirty="0">
                  <a:solidFill>
                    <a:schemeClr val="accent2"/>
                  </a:solidFill>
                  <a:latin typeface="+mj-lt"/>
                </a:rPr>
                <a:t>In the first email, there is an </a:t>
              </a:r>
              <a:r>
                <a:rPr lang="en-US" sz="2200" u="sng" dirty="0">
                  <a:solidFill>
                    <a:schemeClr val="accent2"/>
                  </a:solidFill>
                  <a:latin typeface="+mj-lt"/>
                </a:rPr>
                <a:t>uppercase I</a:t>
              </a:r>
              <a:r>
                <a:rPr lang="en-US" sz="2200" dirty="0">
                  <a:solidFill>
                    <a:schemeClr val="accent2"/>
                  </a:solidFill>
                  <a:latin typeface="+mj-lt"/>
                </a:rPr>
                <a:t> instead of an </a:t>
              </a:r>
              <a:r>
                <a:rPr lang="en-US" sz="2200" u="sng" dirty="0">
                  <a:solidFill>
                    <a:schemeClr val="accent2"/>
                  </a:solidFill>
                  <a:latin typeface="+mj-lt"/>
                </a:rPr>
                <a:t>L</a:t>
              </a:r>
              <a:r>
                <a:rPr lang="en-US" sz="2200" dirty="0">
                  <a:solidFill>
                    <a:schemeClr val="accent2"/>
                  </a:solidFill>
                  <a:latin typeface="+mj-lt"/>
                </a:rPr>
                <a:t> in the word Walmart </a:t>
              </a:r>
            </a:p>
          </p:txBody>
        </p:sp>
      </p:grpSp>
      <p:sp>
        <p:nvSpPr>
          <p:cNvPr id="13" name="Rectangle 12">
            <a:extLst>
              <a:ext uri="{FF2B5EF4-FFF2-40B4-BE49-F238E27FC236}">
                <a16:creationId xmlns:a16="http://schemas.microsoft.com/office/drawing/2014/main" id="{878CD6AC-9FC6-42FA-AEFE-1AA71AD4E106}"/>
              </a:ext>
            </a:extLst>
          </p:cNvPr>
          <p:cNvSpPr/>
          <p:nvPr/>
        </p:nvSpPr>
        <p:spPr>
          <a:xfrm>
            <a:off x="342900" y="4577171"/>
            <a:ext cx="6096000" cy="810478"/>
          </a:xfrm>
          <a:prstGeom prst="rect">
            <a:avLst/>
          </a:prstGeom>
        </p:spPr>
        <p:txBody>
          <a:bodyPr>
            <a:spAutoFit/>
          </a:bodyPr>
          <a:lstStyle/>
          <a:p>
            <a:pPr>
              <a:lnSpc>
                <a:spcPts val="2800"/>
              </a:lnSpc>
            </a:pPr>
            <a:r>
              <a:rPr lang="en-US" sz="2400" dirty="0">
                <a:latin typeface="+mj-lt"/>
              </a:rPr>
              <a:t>returndepartment@WaImart.com </a:t>
            </a:r>
          </a:p>
          <a:p>
            <a:pPr>
              <a:lnSpc>
                <a:spcPts val="2800"/>
              </a:lnSpc>
            </a:pPr>
            <a:r>
              <a:rPr lang="en-US" sz="2400" dirty="0">
                <a:latin typeface="+mj-lt"/>
              </a:rPr>
              <a:t>returndepartment@Walmart.com </a:t>
            </a:r>
          </a:p>
        </p:txBody>
      </p:sp>
    </p:spTree>
    <p:extLst>
      <p:ext uri="{BB962C8B-B14F-4D97-AF65-F5344CB8AC3E}">
        <p14:creationId xmlns:p14="http://schemas.microsoft.com/office/powerpoint/2010/main" val="40671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P spid="2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FB21-FF48-4FD3-BDE4-5851699836F9}"/>
              </a:ext>
            </a:extLst>
          </p:cNvPr>
          <p:cNvSpPr>
            <a:spLocks noGrp="1"/>
          </p:cNvSpPr>
          <p:nvPr>
            <p:ph type="title"/>
          </p:nvPr>
        </p:nvSpPr>
        <p:spPr/>
        <p:txBody>
          <a:bodyPr/>
          <a:lstStyle/>
          <a:p>
            <a:r>
              <a:rPr lang="en-US" dirty="0"/>
              <a:t>Email Scams </a:t>
            </a:r>
          </a:p>
        </p:txBody>
      </p:sp>
      <p:sp>
        <p:nvSpPr>
          <p:cNvPr id="3" name="Slide Number Placeholder 2">
            <a:extLst>
              <a:ext uri="{FF2B5EF4-FFF2-40B4-BE49-F238E27FC236}">
                <a16:creationId xmlns:a16="http://schemas.microsoft.com/office/drawing/2014/main" id="{32775100-09C1-4F37-9D1E-AE81A8B79D6D}"/>
              </a:ext>
            </a:extLst>
          </p:cNvPr>
          <p:cNvSpPr>
            <a:spLocks noGrp="1"/>
          </p:cNvSpPr>
          <p:nvPr>
            <p:ph type="sldNum" sz="quarter" idx="10"/>
          </p:nvPr>
        </p:nvSpPr>
        <p:spPr/>
        <p:txBody>
          <a:bodyPr/>
          <a:lstStyle/>
          <a:p>
            <a:fld id="{496F6AEA-BFCE-644B-B5DE-06784F16BF6E}" type="slidenum">
              <a:rPr lang="en-US" smtClean="0">
                <a:solidFill>
                  <a:srgbClr val="474C55"/>
                </a:solidFill>
              </a:rPr>
              <a:pPr/>
              <a:t>12</a:t>
            </a:fld>
            <a:endParaRPr lang="en-US" dirty="0">
              <a:solidFill>
                <a:srgbClr val="474C55"/>
              </a:solidFill>
            </a:endParaRPr>
          </a:p>
        </p:txBody>
      </p:sp>
      <p:sp>
        <p:nvSpPr>
          <p:cNvPr id="4" name="Text Placeholder 3">
            <a:extLst>
              <a:ext uri="{FF2B5EF4-FFF2-40B4-BE49-F238E27FC236}">
                <a16:creationId xmlns:a16="http://schemas.microsoft.com/office/drawing/2014/main" id="{745ED72D-575D-4EF1-9E64-9ACC552FA2E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24F56BF-A382-4901-89D7-5903E84640B3}"/>
              </a:ext>
            </a:extLst>
          </p:cNvPr>
          <p:cNvSpPr>
            <a:spLocks noGrp="1"/>
          </p:cNvSpPr>
          <p:nvPr>
            <p:ph type="body" sz="quarter" idx="15"/>
          </p:nvPr>
        </p:nvSpPr>
        <p:spPr/>
        <p:txBody>
          <a:bodyPr/>
          <a:lstStyle/>
          <a:p>
            <a:endParaRPr lang="en-US" dirty="0"/>
          </a:p>
        </p:txBody>
      </p:sp>
      <p:sp>
        <p:nvSpPr>
          <p:cNvPr id="33" name="Text Placeholder 13">
            <a:extLst>
              <a:ext uri="{FF2B5EF4-FFF2-40B4-BE49-F238E27FC236}">
                <a16:creationId xmlns:a16="http://schemas.microsoft.com/office/drawing/2014/main" id="{BF58E57C-4F4F-40FC-904B-E95E3F127955}"/>
              </a:ext>
            </a:extLst>
          </p:cNvPr>
          <p:cNvSpPr>
            <a:spLocks noGrp="1"/>
          </p:cNvSpPr>
          <p:nvPr>
            <p:ph type="body" sz="quarter" idx="16"/>
          </p:nvPr>
        </p:nvSpPr>
        <p:spPr>
          <a:xfrm>
            <a:off x="390525" y="6375400"/>
            <a:ext cx="11414125" cy="179388"/>
          </a:xfrm>
        </p:spPr>
        <p:txBody>
          <a:bodyPr>
            <a:noAutofit/>
          </a:bodyPr>
          <a:lstStyle/>
          <a:p>
            <a:r>
              <a:rPr lang="en-US" dirty="0"/>
              <a:t>MFS® does not provide cyber security advice. The information contained within this material is for awareness purposes only, given the rapid pace of change in technology, the digital world and cyber threats. Third-party websites and applications are not affiliated with MFS, and MFS is not responsible  for their content or content changes or for any negative effect of software installations on  clients’ devices, misuse of data collected by any third-party services, or changes in the quality  of services.</a:t>
            </a:r>
          </a:p>
        </p:txBody>
      </p:sp>
      <p:pic>
        <p:nvPicPr>
          <p:cNvPr id="20" name="Picture 19" descr="A picture containing text, person, computer&#10;&#10;Description automatically generated">
            <a:extLst>
              <a:ext uri="{FF2B5EF4-FFF2-40B4-BE49-F238E27FC236}">
                <a16:creationId xmlns:a16="http://schemas.microsoft.com/office/drawing/2014/main" id="{514B7F07-5826-4297-ADDB-2571B78C2F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524" y="2830688"/>
            <a:ext cx="2394831" cy="2074724"/>
          </a:xfrm>
          <a:prstGeom prst="rect">
            <a:avLst/>
          </a:prstGeom>
        </p:spPr>
      </p:pic>
      <p:sp>
        <p:nvSpPr>
          <p:cNvPr id="22" name="Text Placeholder 5">
            <a:extLst>
              <a:ext uri="{FF2B5EF4-FFF2-40B4-BE49-F238E27FC236}">
                <a16:creationId xmlns:a16="http://schemas.microsoft.com/office/drawing/2014/main" id="{DA2C1A81-D8A1-40E2-A521-7EA15B71E06F}"/>
              </a:ext>
            </a:extLst>
          </p:cNvPr>
          <p:cNvSpPr txBox="1">
            <a:spLocks/>
          </p:cNvSpPr>
          <p:nvPr/>
        </p:nvSpPr>
        <p:spPr>
          <a:xfrm>
            <a:off x="2868484" y="2251406"/>
            <a:ext cx="3061259" cy="374718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6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600"/>
              </a:spcAft>
              <a:buClr>
                <a:srgbClr val="008B95"/>
              </a:buClr>
            </a:pPr>
            <a:r>
              <a:rPr lang="en-US" sz="2000" dirty="0">
                <a:solidFill>
                  <a:schemeClr val="tx1"/>
                </a:solidFill>
                <a:latin typeface="+mj-lt"/>
              </a:rPr>
              <a:t>Fake invoice </a:t>
            </a:r>
          </a:p>
          <a:p>
            <a:pPr>
              <a:lnSpc>
                <a:spcPct val="100000"/>
              </a:lnSpc>
              <a:spcAft>
                <a:spcPts val="600"/>
              </a:spcAft>
              <a:buClr>
                <a:srgbClr val="008B95"/>
              </a:buClr>
            </a:pPr>
            <a:r>
              <a:rPr lang="en-US" sz="2000" dirty="0">
                <a:solidFill>
                  <a:schemeClr val="tx1"/>
                </a:solidFill>
                <a:latin typeface="+mj-lt"/>
              </a:rPr>
              <a:t>Advance fee scam </a:t>
            </a:r>
          </a:p>
          <a:p>
            <a:pPr>
              <a:lnSpc>
                <a:spcPct val="100000"/>
              </a:lnSpc>
              <a:spcAft>
                <a:spcPts val="600"/>
              </a:spcAft>
              <a:buClr>
                <a:srgbClr val="008B95"/>
              </a:buClr>
            </a:pPr>
            <a:r>
              <a:rPr lang="en-US" sz="2000" dirty="0">
                <a:solidFill>
                  <a:schemeClr val="tx1"/>
                </a:solidFill>
                <a:latin typeface="+mj-lt"/>
              </a:rPr>
              <a:t>“Suspicious” activity or “deactivated” accounts</a:t>
            </a:r>
          </a:p>
          <a:p>
            <a:pPr>
              <a:lnSpc>
                <a:spcPct val="100000"/>
              </a:lnSpc>
              <a:spcAft>
                <a:spcPts val="600"/>
              </a:spcAft>
              <a:buClr>
                <a:srgbClr val="008B95"/>
              </a:buClr>
            </a:pPr>
            <a:r>
              <a:rPr lang="en-US" sz="2000" dirty="0">
                <a:solidFill>
                  <a:schemeClr val="tx1"/>
                </a:solidFill>
                <a:latin typeface="+mj-lt"/>
              </a:rPr>
              <a:t>Survey scams</a:t>
            </a:r>
          </a:p>
          <a:p>
            <a:pPr>
              <a:lnSpc>
                <a:spcPct val="100000"/>
              </a:lnSpc>
              <a:spcAft>
                <a:spcPts val="600"/>
              </a:spcAft>
              <a:buClr>
                <a:srgbClr val="008B95"/>
              </a:buClr>
            </a:pPr>
            <a:r>
              <a:rPr lang="en-US" sz="2000" dirty="0">
                <a:solidFill>
                  <a:schemeClr val="tx1"/>
                </a:solidFill>
                <a:latin typeface="+mj-lt"/>
              </a:rPr>
              <a:t>“Free” trials or gift offers </a:t>
            </a:r>
          </a:p>
          <a:p>
            <a:pPr>
              <a:lnSpc>
                <a:spcPct val="100000"/>
              </a:lnSpc>
              <a:spcAft>
                <a:spcPts val="600"/>
              </a:spcAft>
              <a:buClr>
                <a:srgbClr val="008B95"/>
              </a:buClr>
            </a:pPr>
            <a:r>
              <a:rPr lang="en-US" sz="2000" dirty="0">
                <a:solidFill>
                  <a:schemeClr val="tx1"/>
                </a:solidFill>
                <a:latin typeface="+mj-lt"/>
              </a:rPr>
              <a:t>Foreign money exchange scams</a:t>
            </a:r>
          </a:p>
          <a:p>
            <a:pPr>
              <a:lnSpc>
                <a:spcPct val="100000"/>
              </a:lnSpc>
              <a:spcBef>
                <a:spcPts val="300"/>
              </a:spcBef>
              <a:buClr>
                <a:srgbClr val="008B95"/>
              </a:buClr>
            </a:pPr>
            <a:endParaRPr lang="en-US" sz="2000" dirty="0">
              <a:solidFill>
                <a:schemeClr val="tx1"/>
              </a:solidFill>
              <a:latin typeface="+mj-lt"/>
            </a:endParaRPr>
          </a:p>
        </p:txBody>
      </p:sp>
      <p:sp>
        <p:nvSpPr>
          <p:cNvPr id="23" name="Text Placeholder 7">
            <a:extLst>
              <a:ext uri="{FF2B5EF4-FFF2-40B4-BE49-F238E27FC236}">
                <a16:creationId xmlns:a16="http://schemas.microsoft.com/office/drawing/2014/main" id="{F56791B1-2C3C-4EDC-8387-43A427B40B7A}"/>
              </a:ext>
            </a:extLst>
          </p:cNvPr>
          <p:cNvSpPr txBox="1">
            <a:spLocks/>
          </p:cNvSpPr>
          <p:nvPr/>
        </p:nvSpPr>
        <p:spPr>
          <a:xfrm>
            <a:off x="390525" y="1571993"/>
            <a:ext cx="5539218"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THREATS</a:t>
            </a:r>
          </a:p>
        </p:txBody>
      </p:sp>
      <p:sp>
        <p:nvSpPr>
          <p:cNvPr id="24" name="Text Placeholder 7">
            <a:extLst>
              <a:ext uri="{FF2B5EF4-FFF2-40B4-BE49-F238E27FC236}">
                <a16:creationId xmlns:a16="http://schemas.microsoft.com/office/drawing/2014/main" id="{6588867C-42FC-4FF7-9999-14AF8D3806C6}"/>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25" name="Straight Connector 24">
            <a:extLst>
              <a:ext uri="{FF2B5EF4-FFF2-40B4-BE49-F238E27FC236}">
                <a16:creationId xmlns:a16="http://schemas.microsoft.com/office/drawing/2014/main" id="{4F1C8442-B79B-4B70-BA55-CD9D97F1AB54}"/>
              </a:ext>
            </a:extLst>
          </p:cNvPr>
          <p:cNvCxnSpPr>
            <a:cxnSpLocks/>
          </p:cNvCxnSpPr>
          <p:nvPr/>
        </p:nvCxnSpPr>
        <p:spPr>
          <a:xfrm>
            <a:off x="6096000" y="2249546"/>
            <a:ext cx="0" cy="38007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AEB55C4-A902-48B4-8F5F-8237B7B31F6C}"/>
              </a:ext>
            </a:extLst>
          </p:cNvPr>
          <p:cNvSpPr/>
          <p:nvPr/>
        </p:nvSpPr>
        <p:spPr>
          <a:xfrm>
            <a:off x="6262257" y="2251406"/>
            <a:ext cx="5586843" cy="1323439"/>
          </a:xfrm>
          <a:prstGeom prst="rect">
            <a:avLst/>
          </a:prstGeom>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2000" dirty="0">
                <a:latin typeface="+mj-lt"/>
              </a:rPr>
              <a:t>Verify sender address</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Check email on a computer </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Scan suspicious links and attachments </a:t>
            </a:r>
          </a:p>
        </p:txBody>
      </p:sp>
    </p:spTree>
    <p:extLst>
      <p:ext uri="{BB962C8B-B14F-4D97-AF65-F5344CB8AC3E}">
        <p14:creationId xmlns:p14="http://schemas.microsoft.com/office/powerpoint/2010/main" val="185151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FB21-FF48-4FD3-BDE4-5851699836F9}"/>
              </a:ext>
            </a:extLst>
          </p:cNvPr>
          <p:cNvSpPr>
            <a:spLocks noGrp="1"/>
          </p:cNvSpPr>
          <p:nvPr>
            <p:ph type="title"/>
          </p:nvPr>
        </p:nvSpPr>
        <p:spPr/>
        <p:txBody>
          <a:bodyPr/>
          <a:lstStyle/>
          <a:p>
            <a:r>
              <a:rPr lang="en-US" dirty="0"/>
              <a:t>Malicious Websites</a:t>
            </a:r>
          </a:p>
        </p:txBody>
      </p:sp>
      <p:sp>
        <p:nvSpPr>
          <p:cNvPr id="3" name="Slide Number Placeholder 2">
            <a:extLst>
              <a:ext uri="{FF2B5EF4-FFF2-40B4-BE49-F238E27FC236}">
                <a16:creationId xmlns:a16="http://schemas.microsoft.com/office/drawing/2014/main" id="{32775100-09C1-4F37-9D1E-AE81A8B79D6D}"/>
              </a:ext>
            </a:extLst>
          </p:cNvPr>
          <p:cNvSpPr>
            <a:spLocks noGrp="1"/>
          </p:cNvSpPr>
          <p:nvPr>
            <p:ph type="sldNum" sz="quarter" idx="10"/>
          </p:nvPr>
        </p:nvSpPr>
        <p:spPr/>
        <p:txBody>
          <a:bodyPr/>
          <a:lstStyle/>
          <a:p>
            <a:fld id="{496F6AEA-BFCE-644B-B5DE-06784F16BF6E}" type="slidenum">
              <a:rPr lang="en-US" smtClean="0">
                <a:solidFill>
                  <a:srgbClr val="474C55"/>
                </a:solidFill>
              </a:rPr>
              <a:pPr/>
              <a:t>13</a:t>
            </a:fld>
            <a:endParaRPr lang="en-US" dirty="0">
              <a:solidFill>
                <a:srgbClr val="474C55"/>
              </a:solidFill>
            </a:endParaRPr>
          </a:p>
        </p:txBody>
      </p:sp>
      <p:sp>
        <p:nvSpPr>
          <p:cNvPr id="4" name="Text Placeholder 3">
            <a:extLst>
              <a:ext uri="{FF2B5EF4-FFF2-40B4-BE49-F238E27FC236}">
                <a16:creationId xmlns:a16="http://schemas.microsoft.com/office/drawing/2014/main" id="{745ED72D-575D-4EF1-9E64-9ACC552FA2E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24F56BF-A382-4901-89D7-5903E84640B3}"/>
              </a:ext>
            </a:extLst>
          </p:cNvPr>
          <p:cNvSpPr>
            <a:spLocks noGrp="1"/>
          </p:cNvSpPr>
          <p:nvPr>
            <p:ph type="body" sz="quarter" idx="15"/>
          </p:nvPr>
        </p:nvSpPr>
        <p:spPr/>
        <p:txBody>
          <a:bodyPr/>
          <a:lstStyle/>
          <a:p>
            <a:endParaRPr lang="en-US" dirty="0"/>
          </a:p>
        </p:txBody>
      </p:sp>
      <p:sp>
        <p:nvSpPr>
          <p:cNvPr id="33" name="Text Placeholder 13">
            <a:extLst>
              <a:ext uri="{FF2B5EF4-FFF2-40B4-BE49-F238E27FC236}">
                <a16:creationId xmlns:a16="http://schemas.microsoft.com/office/drawing/2014/main" id="{BF58E57C-4F4F-40FC-904B-E95E3F127955}"/>
              </a:ext>
            </a:extLst>
          </p:cNvPr>
          <p:cNvSpPr>
            <a:spLocks noGrp="1"/>
          </p:cNvSpPr>
          <p:nvPr>
            <p:ph type="body" sz="quarter" idx="16"/>
          </p:nvPr>
        </p:nvSpPr>
        <p:spPr>
          <a:xfrm>
            <a:off x="390525" y="6375400"/>
            <a:ext cx="11414125" cy="179388"/>
          </a:xfrm>
        </p:spPr>
        <p:txBody>
          <a:bodyPr>
            <a:noAutofit/>
          </a:bodyPr>
          <a:lstStyle/>
          <a:p>
            <a:r>
              <a:rPr lang="en-US" dirty="0"/>
              <a:t>MFS® does not provide cyber security advice. The information contained within this material is for awareness purposes only, given the rapid pace of change in technology, the digital world and cyber threats. Third-party websites and applications are not affiliated with MFS, and MFS is not responsible  for their content or content changes or for any negative effect of software installations on  clients’ devices, misuse of data collected by any third-party services, or changes in the quality  of services.</a:t>
            </a:r>
          </a:p>
        </p:txBody>
      </p:sp>
      <p:grpSp>
        <p:nvGrpSpPr>
          <p:cNvPr id="6" name="Group 5">
            <a:extLst>
              <a:ext uri="{FF2B5EF4-FFF2-40B4-BE49-F238E27FC236}">
                <a16:creationId xmlns:a16="http://schemas.microsoft.com/office/drawing/2014/main" id="{A1FA4A75-28E3-4207-AC75-9CFAACFDE352}"/>
              </a:ext>
            </a:extLst>
          </p:cNvPr>
          <p:cNvGrpSpPr/>
          <p:nvPr/>
        </p:nvGrpSpPr>
        <p:grpSpPr>
          <a:xfrm>
            <a:off x="390524" y="2371466"/>
            <a:ext cx="2340795" cy="3190185"/>
            <a:chOff x="-2510735" y="3035791"/>
            <a:chExt cx="2059960" cy="2209368"/>
          </a:xfrm>
        </p:grpSpPr>
        <p:pic>
          <p:nvPicPr>
            <p:cNvPr id="15" name="Picture 4">
              <a:extLst>
                <a:ext uri="{FF2B5EF4-FFF2-40B4-BE49-F238E27FC236}">
                  <a16:creationId xmlns:a16="http://schemas.microsoft.com/office/drawing/2014/main" id="{F080FC5C-D331-4099-B105-9C55D9858D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0735" y="3035791"/>
              <a:ext cx="2059959" cy="1019056"/>
            </a:xfrm>
            <a:prstGeom prst="rect">
              <a:avLst/>
            </a:prstGeom>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80F9555-34AE-4EE2-8CD8-BBDC5BA8F3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0734" y="4226103"/>
              <a:ext cx="2059959" cy="1019056"/>
            </a:xfrm>
            <a:prstGeom prst="rect">
              <a:avLst/>
            </a:prstGeom>
          </p:spPr>
        </p:pic>
      </p:grpSp>
      <p:sp>
        <p:nvSpPr>
          <p:cNvPr id="22" name="Text Placeholder 5">
            <a:extLst>
              <a:ext uri="{FF2B5EF4-FFF2-40B4-BE49-F238E27FC236}">
                <a16:creationId xmlns:a16="http://schemas.microsoft.com/office/drawing/2014/main" id="{BC791786-D5DA-43A1-BE4A-1C871C2743F4}"/>
              </a:ext>
            </a:extLst>
          </p:cNvPr>
          <p:cNvSpPr txBox="1">
            <a:spLocks/>
          </p:cNvSpPr>
          <p:nvPr/>
        </p:nvSpPr>
        <p:spPr>
          <a:xfrm>
            <a:off x="2868484" y="2373326"/>
            <a:ext cx="3061259" cy="317009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6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1200"/>
              </a:spcAft>
              <a:buClr>
                <a:srgbClr val="008B95"/>
              </a:buClr>
            </a:pPr>
            <a:r>
              <a:rPr lang="en-US" sz="2000" dirty="0">
                <a:solidFill>
                  <a:schemeClr val="tx1"/>
                </a:solidFill>
                <a:latin typeface="+mj-lt"/>
              </a:rPr>
              <a:t>Misspellings in the URL </a:t>
            </a:r>
          </a:p>
          <a:p>
            <a:pPr>
              <a:lnSpc>
                <a:spcPct val="100000"/>
              </a:lnSpc>
              <a:spcAft>
                <a:spcPts val="1200"/>
              </a:spcAft>
              <a:buClr>
                <a:srgbClr val="008B95"/>
              </a:buClr>
            </a:pPr>
            <a:r>
              <a:rPr lang="en-US" sz="2000" dirty="0">
                <a:solidFill>
                  <a:schemeClr val="tx1"/>
                </a:solidFill>
                <a:latin typeface="+mj-lt"/>
              </a:rPr>
              <a:t>Newly created sites </a:t>
            </a:r>
          </a:p>
          <a:p>
            <a:pPr>
              <a:lnSpc>
                <a:spcPct val="100000"/>
              </a:lnSpc>
              <a:spcAft>
                <a:spcPts val="1200"/>
              </a:spcAft>
              <a:buClr>
                <a:srgbClr val="008B95"/>
              </a:buClr>
            </a:pPr>
            <a:r>
              <a:rPr lang="en-US" sz="2000" dirty="0">
                <a:solidFill>
                  <a:schemeClr val="tx1"/>
                </a:solidFill>
                <a:latin typeface="+mj-lt"/>
              </a:rPr>
              <a:t>Alerts or pop-ups </a:t>
            </a:r>
          </a:p>
          <a:p>
            <a:pPr>
              <a:lnSpc>
                <a:spcPct val="100000"/>
              </a:lnSpc>
              <a:spcAft>
                <a:spcPts val="1200"/>
              </a:spcAft>
              <a:buClr>
                <a:srgbClr val="008B95"/>
              </a:buClr>
            </a:pPr>
            <a:r>
              <a:rPr lang="en-US" sz="2000" dirty="0">
                <a:solidFill>
                  <a:schemeClr val="tx1"/>
                </a:solidFill>
                <a:latin typeface="+mj-lt"/>
              </a:rPr>
              <a:t>Grammar, spelling, and punctation mistakes </a:t>
            </a:r>
          </a:p>
          <a:p>
            <a:pPr>
              <a:lnSpc>
                <a:spcPct val="100000"/>
              </a:lnSpc>
              <a:spcAft>
                <a:spcPts val="1200"/>
              </a:spcAft>
              <a:buClr>
                <a:srgbClr val="008B95"/>
              </a:buClr>
            </a:pPr>
            <a:r>
              <a:rPr lang="en-US" sz="2000" dirty="0">
                <a:solidFill>
                  <a:schemeClr val="tx1"/>
                </a:solidFill>
                <a:latin typeface="+mj-lt"/>
              </a:rPr>
              <a:t>Missing contact information </a:t>
            </a:r>
          </a:p>
        </p:txBody>
      </p:sp>
      <p:sp>
        <p:nvSpPr>
          <p:cNvPr id="23" name="Text Placeholder 7">
            <a:extLst>
              <a:ext uri="{FF2B5EF4-FFF2-40B4-BE49-F238E27FC236}">
                <a16:creationId xmlns:a16="http://schemas.microsoft.com/office/drawing/2014/main" id="{E88D5746-28ED-4129-8CF6-B06ED325B771}"/>
              </a:ext>
            </a:extLst>
          </p:cNvPr>
          <p:cNvSpPr txBox="1">
            <a:spLocks/>
          </p:cNvSpPr>
          <p:nvPr/>
        </p:nvSpPr>
        <p:spPr>
          <a:xfrm>
            <a:off x="390525" y="1571993"/>
            <a:ext cx="5539218"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 POTENTIAL RED FLAGS</a:t>
            </a:r>
          </a:p>
        </p:txBody>
      </p:sp>
      <p:sp>
        <p:nvSpPr>
          <p:cNvPr id="24" name="Text Placeholder 7">
            <a:extLst>
              <a:ext uri="{FF2B5EF4-FFF2-40B4-BE49-F238E27FC236}">
                <a16:creationId xmlns:a16="http://schemas.microsoft.com/office/drawing/2014/main" id="{60D14BD5-5284-44B2-95D4-202AF05056C5}"/>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25" name="Straight Connector 24">
            <a:extLst>
              <a:ext uri="{FF2B5EF4-FFF2-40B4-BE49-F238E27FC236}">
                <a16:creationId xmlns:a16="http://schemas.microsoft.com/office/drawing/2014/main" id="{59A566CC-2053-49C4-BF24-29E9E7906760}"/>
              </a:ext>
            </a:extLst>
          </p:cNvPr>
          <p:cNvCxnSpPr>
            <a:cxnSpLocks/>
          </p:cNvCxnSpPr>
          <p:nvPr/>
        </p:nvCxnSpPr>
        <p:spPr>
          <a:xfrm>
            <a:off x="6096000" y="2249546"/>
            <a:ext cx="0" cy="33121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663FF46-FA3C-42ED-AF74-26D12ED4A62C}"/>
              </a:ext>
            </a:extLst>
          </p:cNvPr>
          <p:cNvSpPr/>
          <p:nvPr/>
        </p:nvSpPr>
        <p:spPr>
          <a:xfrm>
            <a:off x="6262257" y="2373326"/>
            <a:ext cx="5586843" cy="1169551"/>
          </a:xfrm>
          <a:prstGeom prst="rect">
            <a:avLst/>
          </a:prstGeom>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2000" dirty="0">
                <a:latin typeface="+mj-lt"/>
              </a:rPr>
              <a:t>Use trusted, secured network for sensitive browsing </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Scan website for viruses</a:t>
            </a:r>
          </a:p>
        </p:txBody>
      </p:sp>
    </p:spTree>
    <p:extLst>
      <p:ext uri="{BB962C8B-B14F-4D97-AF65-F5344CB8AC3E}">
        <p14:creationId xmlns:p14="http://schemas.microsoft.com/office/powerpoint/2010/main" val="331053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FE43-71B3-4608-9E48-985800D577F6}"/>
              </a:ext>
            </a:extLst>
          </p:cNvPr>
          <p:cNvSpPr>
            <a:spLocks noGrp="1"/>
          </p:cNvSpPr>
          <p:nvPr>
            <p:ph type="title"/>
          </p:nvPr>
        </p:nvSpPr>
        <p:spPr/>
        <p:txBody>
          <a:bodyPr/>
          <a:lstStyle/>
          <a:p>
            <a:r>
              <a:rPr lang="en-US" dirty="0"/>
              <a:t>Public Wi-Fi Threats</a:t>
            </a:r>
          </a:p>
        </p:txBody>
      </p:sp>
      <p:sp>
        <p:nvSpPr>
          <p:cNvPr id="4" name="Slide Number Placeholder 3">
            <a:extLst>
              <a:ext uri="{FF2B5EF4-FFF2-40B4-BE49-F238E27FC236}">
                <a16:creationId xmlns:a16="http://schemas.microsoft.com/office/drawing/2014/main" id="{441CDAA8-1317-47A8-82AA-F92BAD5B9AE9}"/>
              </a:ext>
            </a:extLst>
          </p:cNvPr>
          <p:cNvSpPr>
            <a:spLocks noGrp="1"/>
          </p:cNvSpPr>
          <p:nvPr>
            <p:ph type="sldNum" sz="quarter" idx="10"/>
          </p:nvPr>
        </p:nvSpPr>
        <p:spPr/>
        <p:txBody>
          <a:bodyPr/>
          <a:lstStyle/>
          <a:p>
            <a:fld id="{47F0E2DA-F0F3-3142-8998-098BEA003ED2}" type="slidenum">
              <a:rPr lang="en-US" smtClean="0"/>
              <a:pPr/>
              <a:t>14</a:t>
            </a:fld>
            <a:endParaRPr lang="en-US"/>
          </a:p>
        </p:txBody>
      </p:sp>
      <p:sp>
        <p:nvSpPr>
          <p:cNvPr id="10" name="Text Placeholder 9">
            <a:extLst>
              <a:ext uri="{FF2B5EF4-FFF2-40B4-BE49-F238E27FC236}">
                <a16:creationId xmlns:a16="http://schemas.microsoft.com/office/drawing/2014/main" id="{DC8FBA93-9DE4-4671-9B1C-D1B364BB7A2E}"/>
              </a:ext>
            </a:extLst>
          </p:cNvPr>
          <p:cNvSpPr>
            <a:spLocks noGrp="1"/>
          </p:cNvSpPr>
          <p:nvPr>
            <p:ph type="body" sz="quarter" idx="12"/>
          </p:nvPr>
        </p:nvSpPr>
        <p:spPr/>
        <p:txBody>
          <a:bodyPr/>
          <a:lstStyle/>
          <a:p>
            <a:endParaRPr lang="en-US"/>
          </a:p>
        </p:txBody>
      </p:sp>
      <p:sp>
        <p:nvSpPr>
          <p:cNvPr id="11" name="Text Placeholder 10">
            <a:extLst>
              <a:ext uri="{FF2B5EF4-FFF2-40B4-BE49-F238E27FC236}">
                <a16:creationId xmlns:a16="http://schemas.microsoft.com/office/drawing/2014/main" id="{78F0AB4A-B37A-4FB2-B9C0-EA463D04F681}"/>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C2874155-9E4C-4591-8CDC-8B3E3002770B}"/>
              </a:ext>
            </a:extLst>
          </p:cNvPr>
          <p:cNvSpPr>
            <a:spLocks noGrp="1"/>
          </p:cNvSpPr>
          <p:nvPr>
            <p:ph type="body" sz="quarter" idx="16"/>
          </p:nvPr>
        </p:nvSpPr>
        <p:spPr/>
        <p:txBody>
          <a:bodyPr>
            <a:normAutofit lnSpcReduction="10000"/>
          </a:bodyPr>
          <a:lstStyle/>
          <a:p>
            <a:endParaRPr lang="en-US"/>
          </a:p>
        </p:txBody>
      </p:sp>
      <p:grpSp>
        <p:nvGrpSpPr>
          <p:cNvPr id="15" name="Group 14">
            <a:extLst>
              <a:ext uri="{FF2B5EF4-FFF2-40B4-BE49-F238E27FC236}">
                <a16:creationId xmlns:a16="http://schemas.microsoft.com/office/drawing/2014/main" id="{DF16A4AB-1D61-49AA-96E7-E59EE866E6B0}"/>
              </a:ext>
            </a:extLst>
          </p:cNvPr>
          <p:cNvGrpSpPr/>
          <p:nvPr/>
        </p:nvGrpSpPr>
        <p:grpSpPr>
          <a:xfrm>
            <a:off x="449517" y="2376466"/>
            <a:ext cx="5388247" cy="3029901"/>
            <a:chOff x="3054569" y="1525854"/>
            <a:chExt cx="7048774" cy="4570473"/>
          </a:xfrm>
        </p:grpSpPr>
        <p:pic>
          <p:nvPicPr>
            <p:cNvPr id="12" name="Picture 11" descr="A picture containing text, indoor, plaza, line&#10;&#10;Description automatically generated">
              <a:extLst>
                <a:ext uri="{FF2B5EF4-FFF2-40B4-BE49-F238E27FC236}">
                  <a16:creationId xmlns:a16="http://schemas.microsoft.com/office/drawing/2014/main" id="{E1CE3273-B353-49BB-A42F-D29623003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4569" y="3828511"/>
              <a:ext cx="3397207" cy="2267816"/>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DE8B650E-A004-4BCC-8E29-46AB2BF082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54569" y="1525854"/>
              <a:ext cx="3397207" cy="2082812"/>
            </a:xfrm>
            <a:prstGeom prst="rect">
              <a:avLst/>
            </a:prstGeom>
          </p:spPr>
        </p:pic>
        <p:pic>
          <p:nvPicPr>
            <p:cNvPr id="9" name="Picture 8">
              <a:extLst>
                <a:ext uri="{FF2B5EF4-FFF2-40B4-BE49-F238E27FC236}">
                  <a16:creationId xmlns:a16="http://schemas.microsoft.com/office/drawing/2014/main" id="{586F7DE4-E119-444C-8381-F27DEAD253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69944" y="1525854"/>
              <a:ext cx="3433399" cy="2082812"/>
            </a:xfrm>
            <a:prstGeom prst="rect">
              <a:avLst/>
            </a:prstGeom>
          </p:spPr>
        </p:pic>
        <p:pic>
          <p:nvPicPr>
            <p:cNvPr id="13" name="Picture 12">
              <a:extLst>
                <a:ext uri="{FF2B5EF4-FFF2-40B4-BE49-F238E27FC236}">
                  <a16:creationId xmlns:a16="http://schemas.microsoft.com/office/drawing/2014/main" id="{7D770EF5-A6B2-4791-B73E-7B249F4C50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9944" y="3828512"/>
              <a:ext cx="3433399" cy="2267815"/>
            </a:xfrm>
            <a:prstGeom prst="rect">
              <a:avLst/>
            </a:prstGeom>
          </p:spPr>
        </p:pic>
      </p:grpSp>
      <p:sp>
        <p:nvSpPr>
          <p:cNvPr id="23" name="Text Placeholder 7">
            <a:extLst>
              <a:ext uri="{FF2B5EF4-FFF2-40B4-BE49-F238E27FC236}">
                <a16:creationId xmlns:a16="http://schemas.microsoft.com/office/drawing/2014/main" id="{CAC310D1-A925-4F4C-958C-A29F37A71AE7}"/>
              </a:ext>
            </a:extLst>
          </p:cNvPr>
          <p:cNvSpPr txBox="1">
            <a:spLocks/>
          </p:cNvSpPr>
          <p:nvPr/>
        </p:nvSpPr>
        <p:spPr>
          <a:xfrm>
            <a:off x="381000" y="1571993"/>
            <a:ext cx="5548743"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COMMON LOCATIONS</a:t>
            </a:r>
          </a:p>
        </p:txBody>
      </p:sp>
      <p:sp>
        <p:nvSpPr>
          <p:cNvPr id="24" name="Text Placeholder 7">
            <a:extLst>
              <a:ext uri="{FF2B5EF4-FFF2-40B4-BE49-F238E27FC236}">
                <a16:creationId xmlns:a16="http://schemas.microsoft.com/office/drawing/2014/main" id="{B40839D9-8ECC-412E-9F9A-F7CE52A154B5}"/>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25" name="Straight Connector 24">
            <a:extLst>
              <a:ext uri="{FF2B5EF4-FFF2-40B4-BE49-F238E27FC236}">
                <a16:creationId xmlns:a16="http://schemas.microsoft.com/office/drawing/2014/main" id="{05359D89-FC08-424B-AF6A-D7A85A6286FF}"/>
              </a:ext>
            </a:extLst>
          </p:cNvPr>
          <p:cNvCxnSpPr>
            <a:cxnSpLocks/>
          </p:cNvCxnSpPr>
          <p:nvPr/>
        </p:nvCxnSpPr>
        <p:spPr>
          <a:xfrm>
            <a:off x="6096000" y="2249546"/>
            <a:ext cx="0" cy="33121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EA2CF3B-D323-4C5B-8DE0-D35F329CB129}"/>
              </a:ext>
            </a:extLst>
          </p:cNvPr>
          <p:cNvSpPr/>
          <p:nvPr/>
        </p:nvSpPr>
        <p:spPr>
          <a:xfrm>
            <a:off x="6262257" y="2373326"/>
            <a:ext cx="5586843" cy="1323439"/>
          </a:xfrm>
          <a:prstGeom prst="rect">
            <a:avLst/>
          </a:prstGeom>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2000" dirty="0">
                <a:latin typeface="+mj-lt"/>
              </a:rPr>
              <a:t>Do not access personal or financial information </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Use a virtual private network (VPN) app </a:t>
            </a:r>
          </a:p>
          <a:p>
            <a:pPr marL="285750" indent="-285750">
              <a:spcBef>
                <a:spcPts val="600"/>
              </a:spcBef>
              <a:spcAft>
                <a:spcPts val="600"/>
              </a:spcAft>
              <a:buClr>
                <a:schemeClr val="accent2"/>
              </a:buClr>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110978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FB21-FF48-4FD3-BDE4-5851699836F9}"/>
              </a:ext>
            </a:extLst>
          </p:cNvPr>
          <p:cNvSpPr>
            <a:spLocks noGrp="1"/>
          </p:cNvSpPr>
          <p:nvPr>
            <p:ph type="title"/>
          </p:nvPr>
        </p:nvSpPr>
        <p:spPr/>
        <p:txBody>
          <a:bodyPr/>
          <a:lstStyle/>
          <a:p>
            <a:pPr algn="ctr">
              <a:spcAft>
                <a:spcPts val="400"/>
              </a:spcAft>
            </a:pPr>
            <a:r>
              <a:rPr lang="en-US" sz="2800" b="1" dirty="0">
                <a:solidFill>
                  <a:schemeClr val="bg1"/>
                </a:solidFill>
                <a:latin typeface="+mj-lt"/>
              </a:rPr>
              <a:t>Create strong, unique passwords </a:t>
            </a:r>
          </a:p>
        </p:txBody>
      </p:sp>
      <p:sp>
        <p:nvSpPr>
          <p:cNvPr id="3" name="Slide Number Placeholder 2">
            <a:extLst>
              <a:ext uri="{FF2B5EF4-FFF2-40B4-BE49-F238E27FC236}">
                <a16:creationId xmlns:a16="http://schemas.microsoft.com/office/drawing/2014/main" id="{32775100-09C1-4F37-9D1E-AE81A8B79D6D}"/>
              </a:ext>
            </a:extLst>
          </p:cNvPr>
          <p:cNvSpPr>
            <a:spLocks noGrp="1"/>
          </p:cNvSpPr>
          <p:nvPr>
            <p:ph type="sldNum" sz="quarter" idx="10"/>
          </p:nvPr>
        </p:nvSpPr>
        <p:spPr/>
        <p:txBody>
          <a:bodyPr/>
          <a:lstStyle/>
          <a:p>
            <a:fld id="{496F6AEA-BFCE-644B-B5DE-06784F16BF6E}" type="slidenum">
              <a:rPr lang="en-US" smtClean="0">
                <a:solidFill>
                  <a:srgbClr val="474C55"/>
                </a:solidFill>
              </a:rPr>
              <a:pPr/>
              <a:t>15</a:t>
            </a:fld>
            <a:endParaRPr lang="en-US" dirty="0">
              <a:solidFill>
                <a:srgbClr val="474C55"/>
              </a:solidFill>
            </a:endParaRPr>
          </a:p>
        </p:txBody>
      </p:sp>
      <p:sp>
        <p:nvSpPr>
          <p:cNvPr id="4" name="Text Placeholder 3">
            <a:extLst>
              <a:ext uri="{FF2B5EF4-FFF2-40B4-BE49-F238E27FC236}">
                <a16:creationId xmlns:a16="http://schemas.microsoft.com/office/drawing/2014/main" id="{745ED72D-575D-4EF1-9E64-9ACC552FA2E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24F56BF-A382-4901-89D7-5903E84640B3}"/>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287E87D2-96AA-4432-87D7-B4F297F696B6}"/>
              </a:ext>
            </a:extLst>
          </p:cNvPr>
          <p:cNvSpPr>
            <a:spLocks noGrp="1"/>
          </p:cNvSpPr>
          <p:nvPr>
            <p:ph type="body" sz="quarter" idx="16"/>
          </p:nvPr>
        </p:nvSpPr>
        <p:spPr>
          <a:xfrm>
            <a:off x="479125" y="6414932"/>
            <a:ext cx="11126721" cy="376977"/>
          </a:xfrm>
        </p:spPr>
        <p:txBody>
          <a:bodyPr>
            <a:noAutofit/>
          </a:bodyPr>
          <a:lstStyle/>
          <a:p>
            <a:pPr>
              <a:spcBef>
                <a:spcPts val="0"/>
              </a:spcBef>
            </a:pPr>
            <a:r>
              <a:rPr lang="en-US" sz="1200" dirty="0"/>
              <a:t>This example is for illustrative purpose only.</a:t>
            </a:r>
          </a:p>
          <a:p>
            <a:pPr>
              <a:spcBef>
                <a:spcPts val="0"/>
              </a:spcBef>
            </a:pPr>
            <a:r>
              <a:rPr lang="en-US" sz="1200" dirty="0"/>
              <a:t>MFS is not affiliated with donotcall.gov. These entities/products/links are being provided as a convenience and for informational purposes only; they do not constitute an endorsement or approval by MFS.®</a:t>
            </a:r>
          </a:p>
        </p:txBody>
      </p:sp>
      <p:grpSp>
        <p:nvGrpSpPr>
          <p:cNvPr id="9" name="Group 8">
            <a:extLst>
              <a:ext uri="{FF2B5EF4-FFF2-40B4-BE49-F238E27FC236}">
                <a16:creationId xmlns:a16="http://schemas.microsoft.com/office/drawing/2014/main" id="{D43FB055-71A1-4B0A-BEAC-46CB3ABE66BF}"/>
              </a:ext>
            </a:extLst>
          </p:cNvPr>
          <p:cNvGrpSpPr/>
          <p:nvPr/>
        </p:nvGrpSpPr>
        <p:grpSpPr>
          <a:xfrm>
            <a:off x="479124" y="2316403"/>
            <a:ext cx="5327316" cy="1249491"/>
            <a:chOff x="496396" y="2316403"/>
            <a:chExt cx="5241409" cy="1249491"/>
          </a:xfrm>
        </p:grpSpPr>
        <p:sp>
          <p:nvSpPr>
            <p:cNvPr id="27" name="Speech Bubble: Rectangle with Corners Rounded 26">
              <a:extLst>
                <a:ext uri="{FF2B5EF4-FFF2-40B4-BE49-F238E27FC236}">
                  <a16:creationId xmlns:a16="http://schemas.microsoft.com/office/drawing/2014/main" id="{B92021E8-D79C-4E7A-9CF3-306558321957}"/>
                </a:ext>
              </a:extLst>
            </p:cNvPr>
            <p:cNvSpPr/>
            <p:nvPr/>
          </p:nvSpPr>
          <p:spPr>
            <a:xfrm>
              <a:off x="496396" y="2596581"/>
              <a:ext cx="5241409" cy="969313"/>
            </a:xfrm>
            <a:prstGeom prst="wedgeRoundRectCallout">
              <a:avLst>
                <a:gd name="adj1" fmla="val -49942"/>
                <a:gd name="adj2" fmla="val 27159"/>
                <a:gd name="adj3" fmla="val 16667"/>
              </a:avLst>
            </a:prstGeom>
            <a:solidFill>
              <a:srgbClr val="E7EB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a:solidFill>
                    <a:schemeClr val="tx1"/>
                  </a:solidFill>
                </a:rPr>
                <a:t>John P.</a:t>
              </a:r>
            </a:p>
            <a:p>
              <a:pPr algn="ctr"/>
              <a:r>
                <a:rPr lang="en-US" sz="1400" dirty="0">
                  <a:solidFill>
                    <a:schemeClr val="tx1"/>
                  </a:solidFill>
                </a:rPr>
                <a:t>Hey its John, got a new phone. I hate to bother you but </a:t>
              </a:r>
              <a:r>
                <a:rPr lang="en-US" sz="1400" dirty="0" err="1">
                  <a:solidFill>
                    <a:schemeClr val="tx1"/>
                  </a:solidFill>
                </a:rPr>
                <a:t>im</a:t>
              </a:r>
              <a:r>
                <a:rPr lang="en-US" sz="1400" dirty="0">
                  <a:solidFill>
                    <a:schemeClr val="tx1"/>
                  </a:solidFill>
                </a:rPr>
                <a:t> out of town and just got into a car accident. </a:t>
              </a:r>
              <a:r>
                <a:rPr lang="en-US" sz="1400" dirty="0" err="1">
                  <a:solidFill>
                    <a:schemeClr val="tx1"/>
                  </a:solidFill>
                </a:rPr>
                <a:t>Im</a:t>
              </a:r>
              <a:r>
                <a:rPr lang="en-US" sz="1400" dirty="0">
                  <a:solidFill>
                    <a:schemeClr val="tx1"/>
                  </a:solidFill>
                </a:rPr>
                <a:t> ok but </a:t>
              </a:r>
              <a:r>
                <a:rPr lang="en-US" sz="1400" dirty="0" err="1">
                  <a:solidFill>
                    <a:schemeClr val="tx1"/>
                  </a:solidFill>
                </a:rPr>
                <a:t>im</a:t>
              </a:r>
              <a:r>
                <a:rPr lang="en-US" sz="1400" dirty="0">
                  <a:solidFill>
                    <a:schemeClr val="tx1"/>
                  </a:solidFill>
                </a:rPr>
                <a:t> at hospital and need $200 to get back home.</a:t>
              </a:r>
            </a:p>
          </p:txBody>
        </p:sp>
        <p:sp>
          <p:nvSpPr>
            <p:cNvPr id="12" name="TextBox 11">
              <a:extLst>
                <a:ext uri="{FF2B5EF4-FFF2-40B4-BE49-F238E27FC236}">
                  <a16:creationId xmlns:a16="http://schemas.microsoft.com/office/drawing/2014/main" id="{1FB4689F-0F44-416E-A7FB-356DB4579158}"/>
                </a:ext>
              </a:extLst>
            </p:cNvPr>
            <p:cNvSpPr txBox="1"/>
            <p:nvPr/>
          </p:nvSpPr>
          <p:spPr>
            <a:xfrm>
              <a:off x="942477" y="2350709"/>
              <a:ext cx="1088587" cy="287843"/>
            </a:xfrm>
            <a:prstGeom prst="rect">
              <a:avLst/>
            </a:prstGeom>
            <a:noFill/>
          </p:spPr>
          <p:txBody>
            <a:bodyPr wrap="square" rtlCol="0">
              <a:spAutoFit/>
            </a:bodyPr>
            <a:lstStyle/>
            <a:p>
              <a:r>
                <a:rPr lang="en-US" sz="1400" dirty="0"/>
                <a:t>MESSSAGES</a:t>
              </a:r>
              <a:endParaRPr lang="en-US" dirty="0"/>
            </a:p>
          </p:txBody>
        </p:sp>
        <p:sp>
          <p:nvSpPr>
            <p:cNvPr id="45" name="TextBox 44">
              <a:extLst>
                <a:ext uri="{FF2B5EF4-FFF2-40B4-BE49-F238E27FC236}">
                  <a16:creationId xmlns:a16="http://schemas.microsoft.com/office/drawing/2014/main" id="{F65E32C7-5566-43CA-A63E-9B2A5BE06353}"/>
                </a:ext>
              </a:extLst>
            </p:cNvPr>
            <p:cNvSpPr txBox="1"/>
            <p:nvPr/>
          </p:nvSpPr>
          <p:spPr>
            <a:xfrm>
              <a:off x="5120842" y="2359364"/>
              <a:ext cx="616962" cy="244667"/>
            </a:xfrm>
            <a:prstGeom prst="rect">
              <a:avLst/>
            </a:prstGeom>
            <a:noFill/>
          </p:spPr>
          <p:txBody>
            <a:bodyPr wrap="square">
              <a:spAutoFit/>
            </a:bodyPr>
            <a:lstStyle/>
            <a:p>
              <a:pPr algn="ctr"/>
              <a:r>
                <a:rPr lang="en-US" sz="1100" dirty="0"/>
                <a:t>now</a:t>
              </a:r>
              <a:endParaRPr lang="en-US" sz="1100" dirty="0">
                <a:solidFill>
                  <a:schemeClr val="tx1"/>
                </a:solidFill>
              </a:endParaRPr>
            </a:p>
          </p:txBody>
        </p:sp>
        <p:sp>
          <p:nvSpPr>
            <p:cNvPr id="15" name="Rectangle: Rounded Corners 14">
              <a:extLst>
                <a:ext uri="{FF2B5EF4-FFF2-40B4-BE49-F238E27FC236}">
                  <a16:creationId xmlns:a16="http://schemas.microsoft.com/office/drawing/2014/main" id="{9D740878-7F5B-459B-881B-AD05AF91B079}"/>
                </a:ext>
              </a:extLst>
            </p:cNvPr>
            <p:cNvSpPr/>
            <p:nvPr/>
          </p:nvSpPr>
          <p:spPr>
            <a:xfrm>
              <a:off x="581642" y="2343087"/>
              <a:ext cx="303529" cy="2878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Speech Bubble: Oval 20">
              <a:extLst>
                <a:ext uri="{FF2B5EF4-FFF2-40B4-BE49-F238E27FC236}">
                  <a16:creationId xmlns:a16="http://schemas.microsoft.com/office/drawing/2014/main" id="{C2C284FC-AA68-4DB6-802B-B99E3B72F079}"/>
                </a:ext>
              </a:extLst>
            </p:cNvPr>
            <p:cNvSpPr/>
            <p:nvPr/>
          </p:nvSpPr>
          <p:spPr>
            <a:xfrm>
              <a:off x="640642" y="2391560"/>
              <a:ext cx="194949" cy="172418"/>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840A050-4BAE-4834-BB24-F027E33837F8}"/>
                </a:ext>
              </a:extLst>
            </p:cNvPr>
            <p:cNvSpPr/>
            <p:nvPr/>
          </p:nvSpPr>
          <p:spPr>
            <a:xfrm>
              <a:off x="496397" y="2316403"/>
              <a:ext cx="5241408" cy="1218178"/>
            </a:xfrm>
            <a:prstGeom prst="roundRect">
              <a:avLst>
                <a:gd name="adj" fmla="val 1073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650918B1-82AB-46F7-B803-F3FB045E91AE}"/>
              </a:ext>
            </a:extLst>
          </p:cNvPr>
          <p:cNvGrpSpPr/>
          <p:nvPr/>
        </p:nvGrpSpPr>
        <p:grpSpPr>
          <a:xfrm>
            <a:off x="479124" y="3679567"/>
            <a:ext cx="5314395" cy="1120064"/>
            <a:chOff x="479124" y="3705445"/>
            <a:chExt cx="5314395" cy="996384"/>
          </a:xfrm>
        </p:grpSpPr>
        <p:sp>
          <p:nvSpPr>
            <p:cNvPr id="46" name="Speech Bubble: Rectangle with Corners Rounded 45">
              <a:extLst>
                <a:ext uri="{FF2B5EF4-FFF2-40B4-BE49-F238E27FC236}">
                  <a16:creationId xmlns:a16="http://schemas.microsoft.com/office/drawing/2014/main" id="{FAD5451E-AC64-4284-A7B1-DD4BF1FD1F55}"/>
                </a:ext>
              </a:extLst>
            </p:cNvPr>
            <p:cNvSpPr/>
            <p:nvPr/>
          </p:nvSpPr>
          <p:spPr>
            <a:xfrm>
              <a:off x="479124" y="4090875"/>
              <a:ext cx="5314395" cy="610954"/>
            </a:xfrm>
            <a:prstGeom prst="wedgeRoundRectCallout">
              <a:avLst>
                <a:gd name="adj1" fmla="val -47070"/>
                <a:gd name="adj2" fmla="val 35682"/>
                <a:gd name="adj3" fmla="val 16667"/>
              </a:avLst>
            </a:prstGeom>
            <a:solidFill>
              <a:srgbClr val="E7EB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a:solidFill>
                    <a:schemeClr val="tx1"/>
                  </a:solidFill>
                </a:rPr>
                <a:t>Apple</a:t>
              </a:r>
            </a:p>
            <a:p>
              <a:pPr algn="ctr"/>
              <a:r>
                <a:rPr lang="en-US" sz="1400" dirty="0">
                  <a:solidFill>
                    <a:schemeClr val="tx1"/>
                  </a:solidFill>
                </a:rPr>
                <a:t>Hello. We detected fraudulent activity on your Apple iCloud account. To reset password: </a:t>
              </a:r>
            </a:p>
          </p:txBody>
        </p:sp>
        <p:sp>
          <p:nvSpPr>
            <p:cNvPr id="49" name="TextBox 48">
              <a:extLst>
                <a:ext uri="{FF2B5EF4-FFF2-40B4-BE49-F238E27FC236}">
                  <a16:creationId xmlns:a16="http://schemas.microsoft.com/office/drawing/2014/main" id="{81C9271B-4373-4D80-A8F9-E570A2D15191}"/>
                </a:ext>
              </a:extLst>
            </p:cNvPr>
            <p:cNvSpPr txBox="1"/>
            <p:nvPr/>
          </p:nvSpPr>
          <p:spPr>
            <a:xfrm>
              <a:off x="885170" y="3785078"/>
              <a:ext cx="1145894" cy="287843"/>
            </a:xfrm>
            <a:prstGeom prst="rect">
              <a:avLst/>
            </a:prstGeom>
            <a:noFill/>
          </p:spPr>
          <p:txBody>
            <a:bodyPr wrap="square" rtlCol="0">
              <a:spAutoFit/>
            </a:bodyPr>
            <a:lstStyle/>
            <a:p>
              <a:r>
                <a:rPr lang="en-US" sz="1400" dirty="0"/>
                <a:t>MESSSAGES</a:t>
              </a:r>
              <a:endParaRPr lang="en-US" dirty="0"/>
            </a:p>
          </p:txBody>
        </p:sp>
        <p:sp>
          <p:nvSpPr>
            <p:cNvPr id="50" name="TextBox 49">
              <a:extLst>
                <a:ext uri="{FF2B5EF4-FFF2-40B4-BE49-F238E27FC236}">
                  <a16:creationId xmlns:a16="http://schemas.microsoft.com/office/drawing/2014/main" id="{E311972D-EA9B-46DB-B41C-8672A5286DDF}"/>
                </a:ext>
              </a:extLst>
            </p:cNvPr>
            <p:cNvSpPr txBox="1"/>
            <p:nvPr/>
          </p:nvSpPr>
          <p:spPr>
            <a:xfrm>
              <a:off x="4974023" y="3718918"/>
              <a:ext cx="806724" cy="244667"/>
            </a:xfrm>
            <a:prstGeom prst="rect">
              <a:avLst/>
            </a:prstGeom>
            <a:noFill/>
          </p:spPr>
          <p:txBody>
            <a:bodyPr wrap="square">
              <a:spAutoFit/>
            </a:bodyPr>
            <a:lstStyle/>
            <a:p>
              <a:pPr algn="ctr"/>
              <a:r>
                <a:rPr lang="en-US" sz="1100" dirty="0"/>
                <a:t>12:30pm</a:t>
              </a:r>
              <a:endParaRPr lang="en-US" sz="1100" dirty="0">
                <a:solidFill>
                  <a:schemeClr val="tx1"/>
                </a:solidFill>
              </a:endParaRPr>
            </a:p>
          </p:txBody>
        </p:sp>
        <p:sp>
          <p:nvSpPr>
            <p:cNvPr id="59" name="Rectangle: Rounded Corners 58">
              <a:extLst>
                <a:ext uri="{FF2B5EF4-FFF2-40B4-BE49-F238E27FC236}">
                  <a16:creationId xmlns:a16="http://schemas.microsoft.com/office/drawing/2014/main" id="{BF247B62-07A9-4F8F-8079-FBB2CCAED4E4}"/>
                </a:ext>
              </a:extLst>
            </p:cNvPr>
            <p:cNvSpPr/>
            <p:nvPr/>
          </p:nvSpPr>
          <p:spPr>
            <a:xfrm>
              <a:off x="557079" y="3752547"/>
              <a:ext cx="303529" cy="2878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Speech Bubble: Oval 59">
              <a:extLst>
                <a:ext uri="{FF2B5EF4-FFF2-40B4-BE49-F238E27FC236}">
                  <a16:creationId xmlns:a16="http://schemas.microsoft.com/office/drawing/2014/main" id="{729C4823-6AA7-4807-89F1-CB7DD83F14C9}"/>
                </a:ext>
              </a:extLst>
            </p:cNvPr>
            <p:cNvSpPr/>
            <p:nvPr/>
          </p:nvSpPr>
          <p:spPr>
            <a:xfrm>
              <a:off x="616080" y="3801020"/>
              <a:ext cx="194949" cy="172418"/>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4D617D8C-B909-41BB-BA1A-EA12C38A6824}"/>
                </a:ext>
              </a:extLst>
            </p:cNvPr>
            <p:cNvSpPr/>
            <p:nvPr/>
          </p:nvSpPr>
          <p:spPr>
            <a:xfrm>
              <a:off x="479124" y="3705445"/>
              <a:ext cx="5314395" cy="996383"/>
            </a:xfrm>
            <a:prstGeom prst="roundRect">
              <a:avLst>
                <a:gd name="adj" fmla="val 1073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5C3C8E49-EEDE-4427-858D-6C26228A44F0}"/>
              </a:ext>
            </a:extLst>
          </p:cNvPr>
          <p:cNvGrpSpPr/>
          <p:nvPr/>
        </p:nvGrpSpPr>
        <p:grpSpPr>
          <a:xfrm>
            <a:off x="479124" y="4909944"/>
            <a:ext cx="5314395" cy="1302496"/>
            <a:chOff x="479124" y="4837752"/>
            <a:chExt cx="5314395" cy="1302496"/>
          </a:xfrm>
        </p:grpSpPr>
        <p:sp>
          <p:nvSpPr>
            <p:cNvPr id="53" name="Speech Bubble: Rectangle with Corners Rounded 52">
              <a:extLst>
                <a:ext uri="{FF2B5EF4-FFF2-40B4-BE49-F238E27FC236}">
                  <a16:creationId xmlns:a16="http://schemas.microsoft.com/office/drawing/2014/main" id="{6EFCF867-6ABD-45E3-A488-84F25D29BE29}"/>
                </a:ext>
              </a:extLst>
            </p:cNvPr>
            <p:cNvSpPr/>
            <p:nvPr/>
          </p:nvSpPr>
          <p:spPr>
            <a:xfrm>
              <a:off x="479124" y="5223182"/>
              <a:ext cx="5314395" cy="917066"/>
            </a:xfrm>
            <a:prstGeom prst="wedgeRoundRectCallout">
              <a:avLst>
                <a:gd name="adj1" fmla="val -47070"/>
                <a:gd name="adj2" fmla="val 35682"/>
                <a:gd name="adj3" fmla="val 16667"/>
              </a:avLst>
            </a:prstGeom>
            <a:solidFill>
              <a:srgbClr val="E7EB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a:solidFill>
                    <a:schemeClr val="tx1"/>
                  </a:solidFill>
                </a:rPr>
                <a:t>Google</a:t>
              </a:r>
            </a:p>
            <a:p>
              <a:r>
                <a:rPr lang="en-US" sz="1400" dirty="0">
                  <a:solidFill>
                    <a:schemeClr val="tx1"/>
                  </a:solidFill>
                </a:rPr>
                <a:t>Congratulations! You’ve won a $1,000 Google Play gift card. Go to</a:t>
              </a:r>
            </a:p>
          </p:txBody>
        </p:sp>
        <p:sp>
          <p:nvSpPr>
            <p:cNvPr id="54" name="TextBox 53">
              <a:extLst>
                <a:ext uri="{FF2B5EF4-FFF2-40B4-BE49-F238E27FC236}">
                  <a16:creationId xmlns:a16="http://schemas.microsoft.com/office/drawing/2014/main" id="{48881C11-3F6E-4705-9E57-41B076539C3D}"/>
                </a:ext>
              </a:extLst>
            </p:cNvPr>
            <p:cNvSpPr txBox="1"/>
            <p:nvPr/>
          </p:nvSpPr>
          <p:spPr>
            <a:xfrm>
              <a:off x="885170" y="4917386"/>
              <a:ext cx="1145894" cy="287843"/>
            </a:xfrm>
            <a:prstGeom prst="rect">
              <a:avLst/>
            </a:prstGeom>
            <a:noFill/>
          </p:spPr>
          <p:txBody>
            <a:bodyPr wrap="square" rtlCol="0">
              <a:spAutoFit/>
            </a:bodyPr>
            <a:lstStyle/>
            <a:p>
              <a:r>
                <a:rPr lang="en-US" sz="1400" dirty="0"/>
                <a:t>MESSSAGES</a:t>
              </a:r>
              <a:endParaRPr lang="en-US" dirty="0"/>
            </a:p>
          </p:txBody>
        </p:sp>
        <p:sp>
          <p:nvSpPr>
            <p:cNvPr id="55" name="TextBox 54">
              <a:extLst>
                <a:ext uri="{FF2B5EF4-FFF2-40B4-BE49-F238E27FC236}">
                  <a16:creationId xmlns:a16="http://schemas.microsoft.com/office/drawing/2014/main" id="{7BC7E2FC-D9CD-4A19-92D7-3833E4C18E26}"/>
                </a:ext>
              </a:extLst>
            </p:cNvPr>
            <p:cNvSpPr txBox="1"/>
            <p:nvPr/>
          </p:nvSpPr>
          <p:spPr>
            <a:xfrm>
              <a:off x="4863987" y="4892266"/>
              <a:ext cx="806724" cy="244667"/>
            </a:xfrm>
            <a:prstGeom prst="rect">
              <a:avLst/>
            </a:prstGeom>
            <a:noFill/>
          </p:spPr>
          <p:txBody>
            <a:bodyPr wrap="square">
              <a:spAutoFit/>
            </a:bodyPr>
            <a:lstStyle/>
            <a:p>
              <a:pPr algn="ctr"/>
              <a:r>
                <a:rPr lang="en-US" sz="1100" dirty="0"/>
                <a:t>3:34pm</a:t>
              </a:r>
              <a:endParaRPr lang="en-US" sz="1100" dirty="0">
                <a:solidFill>
                  <a:schemeClr val="tx1"/>
                </a:solidFill>
              </a:endParaRPr>
            </a:p>
          </p:txBody>
        </p:sp>
        <p:pic>
          <p:nvPicPr>
            <p:cNvPr id="56" name="Picture 55">
              <a:extLst>
                <a:ext uri="{FF2B5EF4-FFF2-40B4-BE49-F238E27FC236}">
                  <a16:creationId xmlns:a16="http://schemas.microsoft.com/office/drawing/2014/main" id="{A21474CD-A04B-4771-866C-2DBF20924F76}"/>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588774" y="5903050"/>
              <a:ext cx="1924462" cy="219242"/>
            </a:xfrm>
            <a:prstGeom prst="rect">
              <a:avLst/>
            </a:prstGeom>
          </p:spPr>
        </p:pic>
        <p:sp>
          <p:nvSpPr>
            <p:cNvPr id="61" name="Rectangle: Rounded Corners 60">
              <a:extLst>
                <a:ext uri="{FF2B5EF4-FFF2-40B4-BE49-F238E27FC236}">
                  <a16:creationId xmlns:a16="http://schemas.microsoft.com/office/drawing/2014/main" id="{EC755A23-19AC-44D9-B0F4-98B2EFD65F30}"/>
                </a:ext>
              </a:extLst>
            </p:cNvPr>
            <p:cNvSpPr/>
            <p:nvPr/>
          </p:nvSpPr>
          <p:spPr>
            <a:xfrm>
              <a:off x="553914" y="4898020"/>
              <a:ext cx="303529" cy="28784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Speech Bubble: Oval 61">
              <a:extLst>
                <a:ext uri="{FF2B5EF4-FFF2-40B4-BE49-F238E27FC236}">
                  <a16:creationId xmlns:a16="http://schemas.microsoft.com/office/drawing/2014/main" id="{8C2DE4F7-8480-4EEF-9658-9FD2053FF4C1}"/>
                </a:ext>
              </a:extLst>
            </p:cNvPr>
            <p:cNvSpPr/>
            <p:nvPr/>
          </p:nvSpPr>
          <p:spPr>
            <a:xfrm>
              <a:off x="612914" y="4946493"/>
              <a:ext cx="194949" cy="172418"/>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4A25E95E-F5EE-4DD5-8FD2-7E8096E5EF09}"/>
                </a:ext>
              </a:extLst>
            </p:cNvPr>
            <p:cNvSpPr/>
            <p:nvPr/>
          </p:nvSpPr>
          <p:spPr>
            <a:xfrm>
              <a:off x="479124" y="4837752"/>
              <a:ext cx="5314395" cy="1284539"/>
            </a:xfrm>
            <a:prstGeom prst="roundRect">
              <a:avLst>
                <a:gd name="adj" fmla="val 1073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itle 1">
            <a:extLst>
              <a:ext uri="{FF2B5EF4-FFF2-40B4-BE49-F238E27FC236}">
                <a16:creationId xmlns:a16="http://schemas.microsoft.com/office/drawing/2014/main" id="{F026FEB7-0F2B-4766-8D78-12E5CF27B18E}"/>
              </a:ext>
            </a:extLst>
          </p:cNvPr>
          <p:cNvSpPr txBox="1">
            <a:spLocks/>
          </p:cNvSpPr>
          <p:nvPr/>
        </p:nvSpPr>
        <p:spPr>
          <a:xfrm>
            <a:off x="297872" y="19353"/>
            <a:ext cx="10196945" cy="98555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0" i="0" kern="1200">
                <a:solidFill>
                  <a:srgbClr val="89163E"/>
                </a:solidFill>
                <a:latin typeface="Calibri" charset="0"/>
                <a:ea typeface="Calibri" charset="0"/>
                <a:cs typeface="Calibri" charset="0"/>
              </a:defRPr>
            </a:lvl1pPr>
          </a:lstStyle>
          <a:p>
            <a:r>
              <a:rPr lang="en-US" dirty="0"/>
              <a:t>Text Scams</a:t>
            </a:r>
          </a:p>
        </p:txBody>
      </p:sp>
      <p:sp>
        <p:nvSpPr>
          <p:cNvPr id="32" name="Text Placeholder 7">
            <a:extLst>
              <a:ext uri="{FF2B5EF4-FFF2-40B4-BE49-F238E27FC236}">
                <a16:creationId xmlns:a16="http://schemas.microsoft.com/office/drawing/2014/main" id="{D60C5605-8860-4CFD-8F56-6E9C3F78E857}"/>
              </a:ext>
            </a:extLst>
          </p:cNvPr>
          <p:cNvSpPr txBox="1">
            <a:spLocks/>
          </p:cNvSpPr>
          <p:nvPr/>
        </p:nvSpPr>
        <p:spPr>
          <a:xfrm>
            <a:off x="390525" y="1571993"/>
            <a:ext cx="5539218"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THREATS</a:t>
            </a:r>
          </a:p>
        </p:txBody>
      </p:sp>
      <p:sp>
        <p:nvSpPr>
          <p:cNvPr id="33" name="Text Placeholder 7">
            <a:extLst>
              <a:ext uri="{FF2B5EF4-FFF2-40B4-BE49-F238E27FC236}">
                <a16:creationId xmlns:a16="http://schemas.microsoft.com/office/drawing/2014/main" id="{E340E02E-D360-45BD-9997-74AB7EF1005B}"/>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34" name="Straight Connector 33">
            <a:extLst>
              <a:ext uri="{FF2B5EF4-FFF2-40B4-BE49-F238E27FC236}">
                <a16:creationId xmlns:a16="http://schemas.microsoft.com/office/drawing/2014/main" id="{E2FAC6EB-AF1A-447A-ABDD-20F51F11FF94}"/>
              </a:ext>
            </a:extLst>
          </p:cNvPr>
          <p:cNvCxnSpPr>
            <a:cxnSpLocks/>
          </p:cNvCxnSpPr>
          <p:nvPr/>
        </p:nvCxnSpPr>
        <p:spPr>
          <a:xfrm>
            <a:off x="6096000" y="2249546"/>
            <a:ext cx="0" cy="38727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33EF500-F52B-46BE-A6CA-850821F0E8D9}"/>
              </a:ext>
            </a:extLst>
          </p:cNvPr>
          <p:cNvSpPr/>
          <p:nvPr/>
        </p:nvSpPr>
        <p:spPr>
          <a:xfrm>
            <a:off x="6262257" y="2373326"/>
            <a:ext cx="5586843" cy="2092881"/>
          </a:xfrm>
          <a:prstGeom prst="rect">
            <a:avLst/>
          </a:prstGeom>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2000" dirty="0">
                <a:latin typeface="+mj-lt"/>
              </a:rPr>
              <a:t>Check for ability to filter and block unknown and unwanted texts </a:t>
            </a:r>
          </a:p>
          <a:p>
            <a:pPr marL="742950" lvl="1" indent="-285750">
              <a:spcBef>
                <a:spcPts val="600"/>
              </a:spcBef>
              <a:spcAft>
                <a:spcPts val="600"/>
              </a:spcAft>
              <a:buClr>
                <a:schemeClr val="accent2"/>
              </a:buClr>
              <a:buFont typeface="Arial" panose="020B0604020202020204" pitchFamily="34" charset="0"/>
              <a:buChar char="•"/>
            </a:pPr>
            <a:r>
              <a:rPr lang="en-US" sz="2000" dirty="0">
                <a:latin typeface="+mj-lt"/>
              </a:rPr>
              <a:t>Ctia.org </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Use common sense </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Initiate the interaction yourself</a:t>
            </a:r>
          </a:p>
        </p:txBody>
      </p:sp>
      <p:pic>
        <p:nvPicPr>
          <p:cNvPr id="36" name="Picture 35">
            <a:extLst>
              <a:ext uri="{FF2B5EF4-FFF2-40B4-BE49-F238E27FC236}">
                <a16:creationId xmlns:a16="http://schemas.microsoft.com/office/drawing/2014/main" id="{753EE9BB-6390-4592-81A4-0657CFE6FBB5}"/>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Blur/>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881370" y="4574806"/>
            <a:ext cx="1330185" cy="210720"/>
          </a:xfrm>
          <a:prstGeom prst="rect">
            <a:avLst/>
          </a:prstGeom>
        </p:spPr>
      </p:pic>
    </p:spTree>
    <p:extLst>
      <p:ext uri="{BB962C8B-B14F-4D97-AF65-F5344CB8AC3E}">
        <p14:creationId xmlns:p14="http://schemas.microsoft.com/office/powerpoint/2010/main" val="324002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EE3F9-AE43-4348-8B09-D73063365443}"/>
              </a:ext>
            </a:extLst>
          </p:cNvPr>
          <p:cNvSpPr>
            <a:spLocks noGrp="1"/>
          </p:cNvSpPr>
          <p:nvPr>
            <p:ph type="body" idx="13"/>
          </p:nvPr>
        </p:nvSpPr>
        <p:spPr>
          <a:xfrm>
            <a:off x="2806239" y="2479284"/>
            <a:ext cx="4585964" cy="1490183"/>
          </a:xfrm>
        </p:spPr>
        <p:txBody>
          <a:bodyPr/>
          <a:lstStyle/>
          <a:p>
            <a:r>
              <a:rPr lang="en-US" sz="4800" dirty="0"/>
              <a:t>Prevention Tips</a:t>
            </a:r>
          </a:p>
        </p:txBody>
      </p:sp>
      <p:sp>
        <p:nvSpPr>
          <p:cNvPr id="5" name="Freeform 236">
            <a:extLst>
              <a:ext uri="{FF2B5EF4-FFF2-40B4-BE49-F238E27FC236}">
                <a16:creationId xmlns:a16="http://schemas.microsoft.com/office/drawing/2014/main" id="{9594B96F-475C-42ED-AFC3-5F6BE80F9E7F}"/>
              </a:ext>
            </a:extLst>
          </p:cNvPr>
          <p:cNvSpPr>
            <a:spLocks noEditPoints="1"/>
          </p:cNvSpPr>
          <p:nvPr/>
        </p:nvSpPr>
        <p:spPr bwMode="auto">
          <a:xfrm>
            <a:off x="1893641" y="2662178"/>
            <a:ext cx="970473" cy="961188"/>
          </a:xfrm>
          <a:custGeom>
            <a:avLst/>
            <a:gdLst>
              <a:gd name="T0" fmla="*/ 101 w 202"/>
              <a:gd name="T1" fmla="*/ 0 h 200"/>
              <a:gd name="T2" fmla="*/ 0 w 202"/>
              <a:gd name="T3" fmla="*/ 100 h 200"/>
              <a:gd name="T4" fmla="*/ 101 w 202"/>
              <a:gd name="T5" fmla="*/ 200 h 200"/>
              <a:gd name="T6" fmla="*/ 202 w 202"/>
              <a:gd name="T7" fmla="*/ 100 h 200"/>
              <a:gd name="T8" fmla="*/ 101 w 202"/>
              <a:gd name="T9" fmla="*/ 0 h 200"/>
              <a:gd name="T10" fmla="*/ 101 w 202"/>
              <a:gd name="T11" fmla="*/ 190 h 200"/>
              <a:gd name="T12" fmla="*/ 10 w 202"/>
              <a:gd name="T13" fmla="*/ 100 h 200"/>
              <a:gd name="T14" fmla="*/ 101 w 202"/>
              <a:gd name="T15" fmla="*/ 10 h 200"/>
              <a:gd name="T16" fmla="*/ 192 w 202"/>
              <a:gd name="T17" fmla="*/ 100 h 200"/>
              <a:gd name="T18" fmla="*/ 101 w 202"/>
              <a:gd name="T19" fmla="*/ 190 h 200"/>
              <a:gd name="T20" fmla="*/ 83 w 202"/>
              <a:gd name="T21" fmla="*/ 125 h 200"/>
              <a:gd name="T22" fmla="*/ 55 w 202"/>
              <a:gd name="T23" fmla="*/ 96 h 200"/>
              <a:gd name="T24" fmla="*/ 47 w 202"/>
              <a:gd name="T25" fmla="*/ 104 h 200"/>
              <a:gd name="T26" fmla="*/ 76 w 202"/>
              <a:gd name="T27" fmla="*/ 132 h 200"/>
              <a:gd name="T28" fmla="*/ 83 w 202"/>
              <a:gd name="T29" fmla="*/ 139 h 200"/>
              <a:gd name="T30" fmla="*/ 155 w 202"/>
              <a:gd name="T31" fmla="*/ 68 h 200"/>
              <a:gd name="T32" fmla="*/ 148 w 202"/>
              <a:gd name="T33" fmla="*/ 61 h 200"/>
              <a:gd name="T34" fmla="*/ 83 w 202"/>
              <a:gd name="T35"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00">
                <a:moveTo>
                  <a:pt x="101" y="0"/>
                </a:moveTo>
                <a:cubicBezTo>
                  <a:pt x="45" y="0"/>
                  <a:pt x="0" y="45"/>
                  <a:pt x="0" y="100"/>
                </a:cubicBezTo>
                <a:cubicBezTo>
                  <a:pt x="0" y="155"/>
                  <a:pt x="45" y="200"/>
                  <a:pt x="101" y="200"/>
                </a:cubicBezTo>
                <a:cubicBezTo>
                  <a:pt x="157" y="200"/>
                  <a:pt x="202" y="155"/>
                  <a:pt x="202" y="100"/>
                </a:cubicBezTo>
                <a:cubicBezTo>
                  <a:pt x="202" y="45"/>
                  <a:pt x="157" y="0"/>
                  <a:pt x="101" y="0"/>
                </a:cubicBezTo>
                <a:moveTo>
                  <a:pt x="101" y="190"/>
                </a:moveTo>
                <a:cubicBezTo>
                  <a:pt x="51" y="190"/>
                  <a:pt x="10" y="149"/>
                  <a:pt x="10" y="100"/>
                </a:cubicBezTo>
                <a:cubicBezTo>
                  <a:pt x="10" y="51"/>
                  <a:pt x="51" y="10"/>
                  <a:pt x="101" y="10"/>
                </a:cubicBezTo>
                <a:cubicBezTo>
                  <a:pt x="151" y="10"/>
                  <a:pt x="192" y="51"/>
                  <a:pt x="192" y="100"/>
                </a:cubicBezTo>
                <a:cubicBezTo>
                  <a:pt x="192" y="149"/>
                  <a:pt x="151" y="190"/>
                  <a:pt x="101" y="190"/>
                </a:cubicBezTo>
                <a:moveTo>
                  <a:pt x="83" y="125"/>
                </a:moveTo>
                <a:cubicBezTo>
                  <a:pt x="55" y="96"/>
                  <a:pt x="55" y="96"/>
                  <a:pt x="55" y="96"/>
                </a:cubicBezTo>
                <a:cubicBezTo>
                  <a:pt x="47" y="104"/>
                  <a:pt x="47" y="104"/>
                  <a:pt x="47" y="104"/>
                </a:cubicBezTo>
                <a:cubicBezTo>
                  <a:pt x="76" y="132"/>
                  <a:pt x="76" y="132"/>
                  <a:pt x="76" y="132"/>
                </a:cubicBezTo>
                <a:cubicBezTo>
                  <a:pt x="83" y="139"/>
                  <a:pt x="83" y="139"/>
                  <a:pt x="83" y="139"/>
                </a:cubicBezTo>
                <a:cubicBezTo>
                  <a:pt x="155" y="68"/>
                  <a:pt x="155" y="68"/>
                  <a:pt x="155" y="68"/>
                </a:cubicBezTo>
                <a:cubicBezTo>
                  <a:pt x="148" y="61"/>
                  <a:pt x="148" y="61"/>
                  <a:pt x="148" y="61"/>
                </a:cubicBezTo>
                <a:lnTo>
                  <a:pt x="83"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Tree>
    <p:extLst>
      <p:ext uri="{BB962C8B-B14F-4D97-AF65-F5344CB8AC3E}">
        <p14:creationId xmlns:p14="http://schemas.microsoft.com/office/powerpoint/2010/main" val="119847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E150-46F6-469A-89D8-90F7D3885AA2}"/>
              </a:ext>
            </a:extLst>
          </p:cNvPr>
          <p:cNvSpPr>
            <a:spLocks noGrp="1"/>
          </p:cNvSpPr>
          <p:nvPr>
            <p:ph type="title"/>
          </p:nvPr>
        </p:nvSpPr>
        <p:spPr/>
        <p:txBody>
          <a:bodyPr/>
          <a:lstStyle/>
          <a:p>
            <a:r>
              <a:rPr lang="en-US" dirty="0"/>
              <a:t>Create Strong, Unique Passwords </a:t>
            </a:r>
          </a:p>
        </p:txBody>
      </p:sp>
      <p:sp>
        <p:nvSpPr>
          <p:cNvPr id="3" name="Slide Number Placeholder 2">
            <a:extLst>
              <a:ext uri="{FF2B5EF4-FFF2-40B4-BE49-F238E27FC236}">
                <a16:creationId xmlns:a16="http://schemas.microsoft.com/office/drawing/2014/main" id="{A2A200FF-28FF-4DAE-88BF-FB67DD7EB2BB}"/>
              </a:ext>
            </a:extLst>
          </p:cNvPr>
          <p:cNvSpPr>
            <a:spLocks noGrp="1"/>
          </p:cNvSpPr>
          <p:nvPr>
            <p:ph type="sldNum" sz="quarter" idx="10"/>
          </p:nvPr>
        </p:nvSpPr>
        <p:spPr/>
        <p:txBody>
          <a:bodyPr/>
          <a:lstStyle/>
          <a:p>
            <a:fld id="{496F6AEA-BFCE-644B-B5DE-06784F16BF6E}" type="slidenum">
              <a:rPr lang="en-US" smtClean="0">
                <a:solidFill>
                  <a:srgbClr val="474C55"/>
                </a:solidFill>
              </a:rPr>
              <a:pPr/>
              <a:t>17</a:t>
            </a:fld>
            <a:endParaRPr lang="en-US" dirty="0">
              <a:solidFill>
                <a:srgbClr val="474C55"/>
              </a:solidFill>
            </a:endParaRPr>
          </a:p>
        </p:txBody>
      </p:sp>
      <p:sp>
        <p:nvSpPr>
          <p:cNvPr id="4" name="Text Placeholder 3">
            <a:extLst>
              <a:ext uri="{FF2B5EF4-FFF2-40B4-BE49-F238E27FC236}">
                <a16:creationId xmlns:a16="http://schemas.microsoft.com/office/drawing/2014/main" id="{84474D88-5A9F-4D53-9B90-0AD056A3CC2C}"/>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BFB4863-A5A9-4D61-A41F-3B759BC87999}"/>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43775BFE-257C-4CE7-A7F3-608B7EF50748}"/>
              </a:ext>
            </a:extLst>
          </p:cNvPr>
          <p:cNvSpPr>
            <a:spLocks noGrp="1"/>
          </p:cNvSpPr>
          <p:nvPr>
            <p:ph type="body" sz="quarter" idx="16"/>
          </p:nvPr>
        </p:nvSpPr>
        <p:spPr>
          <a:xfrm>
            <a:off x="387290" y="6559180"/>
            <a:ext cx="11414185" cy="180668"/>
          </a:xfrm>
        </p:spPr>
        <p:txBody>
          <a:bodyPr>
            <a:noAutofit/>
          </a:bodyPr>
          <a:lstStyle/>
          <a:p>
            <a:r>
              <a:rPr lang="en-US" dirty="0"/>
              <a:t>MFS is not affiliated with the entities above. These entities/products/links are being provided as a convenience and for informational purposes only; they do not constitute an endorsement or approval by MFS.®</a:t>
            </a:r>
            <a:br>
              <a:rPr lang="en-US" dirty="0"/>
            </a:br>
            <a:r>
              <a:rPr lang="en-US" dirty="0"/>
              <a:t>Source: hivesystems.io/password-table   </a:t>
            </a:r>
          </a:p>
        </p:txBody>
      </p:sp>
      <p:pic>
        <p:nvPicPr>
          <p:cNvPr id="7" name="Picture 6" descr="A screenshot of a computer&#10;&#10;Description automatically generated with medium confidence">
            <a:extLst>
              <a:ext uri="{FF2B5EF4-FFF2-40B4-BE49-F238E27FC236}">
                <a16:creationId xmlns:a16="http://schemas.microsoft.com/office/drawing/2014/main" id="{F8268EEE-9BCA-402A-9553-A56755F28F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4700" y="942746"/>
            <a:ext cx="5684214" cy="5417018"/>
          </a:xfrm>
          <a:prstGeom prst="rect">
            <a:avLst/>
          </a:prstGeom>
        </p:spPr>
      </p:pic>
    </p:spTree>
    <p:extLst>
      <p:ext uri="{BB962C8B-B14F-4D97-AF65-F5344CB8AC3E}">
        <p14:creationId xmlns:p14="http://schemas.microsoft.com/office/powerpoint/2010/main" val="16297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E108CB-7746-46A4-BC68-D7B62C867D5E}"/>
              </a:ext>
            </a:extLst>
          </p:cNvPr>
          <p:cNvSpPr>
            <a:spLocks noGrp="1"/>
          </p:cNvSpPr>
          <p:nvPr>
            <p:ph type="title"/>
          </p:nvPr>
        </p:nvSpPr>
        <p:spPr/>
        <p:txBody>
          <a:bodyPr/>
          <a:lstStyle/>
          <a:p>
            <a:r>
              <a:rPr lang="en-US" dirty="0"/>
              <a:t>Back Up Information and Update Software </a:t>
            </a:r>
          </a:p>
        </p:txBody>
      </p:sp>
      <p:sp>
        <p:nvSpPr>
          <p:cNvPr id="4" name="Slide Number Placeholder 3">
            <a:extLst>
              <a:ext uri="{FF2B5EF4-FFF2-40B4-BE49-F238E27FC236}">
                <a16:creationId xmlns:a16="http://schemas.microsoft.com/office/drawing/2014/main" id="{DADF6E47-C900-4BC8-BC5B-987C0FD6E348}"/>
              </a:ext>
            </a:extLst>
          </p:cNvPr>
          <p:cNvSpPr>
            <a:spLocks noGrp="1"/>
          </p:cNvSpPr>
          <p:nvPr>
            <p:ph type="sldNum" sz="quarter" idx="10"/>
          </p:nvPr>
        </p:nvSpPr>
        <p:spPr/>
        <p:txBody>
          <a:bodyPr/>
          <a:lstStyle/>
          <a:p>
            <a:fld id="{47F0E2DA-F0F3-3142-8998-098BEA003ED2}" type="slidenum">
              <a:rPr lang="en-US" smtClean="0"/>
              <a:pPr/>
              <a:t>18</a:t>
            </a:fld>
            <a:endParaRPr lang="en-US"/>
          </a:p>
        </p:txBody>
      </p:sp>
      <p:sp>
        <p:nvSpPr>
          <p:cNvPr id="6" name="Text Placeholder 5">
            <a:extLst>
              <a:ext uri="{FF2B5EF4-FFF2-40B4-BE49-F238E27FC236}">
                <a16:creationId xmlns:a16="http://schemas.microsoft.com/office/drawing/2014/main" id="{E79A4EFE-5168-4C46-9E42-1E2B9EB2DCBB}"/>
              </a:ext>
            </a:extLst>
          </p:cNvPr>
          <p:cNvSpPr>
            <a:spLocks noGrp="1"/>
          </p:cNvSpPr>
          <p:nvPr>
            <p:ph type="body" sz="quarter" idx="12"/>
          </p:nvPr>
        </p:nvSpPr>
        <p:spPr/>
        <p:txBody>
          <a:bodyPr/>
          <a:lstStyle/>
          <a:p>
            <a:endParaRPr lang="en-US"/>
          </a:p>
        </p:txBody>
      </p:sp>
      <p:sp>
        <p:nvSpPr>
          <p:cNvPr id="11" name="Text Placeholder 10">
            <a:extLst>
              <a:ext uri="{FF2B5EF4-FFF2-40B4-BE49-F238E27FC236}">
                <a16:creationId xmlns:a16="http://schemas.microsoft.com/office/drawing/2014/main" id="{D0188AE6-157A-405E-86A0-D57D6E02B6A0}"/>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C0F68998-C9C2-402B-AEF7-3FD6E4E65B21}"/>
              </a:ext>
            </a:extLst>
          </p:cNvPr>
          <p:cNvSpPr>
            <a:spLocks noGrp="1"/>
          </p:cNvSpPr>
          <p:nvPr>
            <p:ph type="body" sz="quarter" idx="16"/>
          </p:nvPr>
        </p:nvSpPr>
        <p:spPr>
          <a:xfrm>
            <a:off x="387290" y="6203712"/>
            <a:ext cx="11414185" cy="517763"/>
          </a:xfrm>
        </p:spPr>
        <p:txBody>
          <a:bodyPr>
            <a:normAutofit/>
          </a:bodyPr>
          <a:lstStyle/>
          <a:p>
            <a:pPr>
              <a:spcBef>
                <a:spcPts val="0"/>
              </a:spcBef>
            </a:pPr>
            <a:r>
              <a:rPr lang="en-US" dirty="0"/>
              <a:t>Sources: “</a:t>
            </a:r>
            <a:r>
              <a:rPr lang="en-US" i="1" dirty="0"/>
              <a:t>Colonial Pipeline paid $5 million ransom to hackers</a:t>
            </a:r>
            <a:r>
              <a:rPr lang="en-US" dirty="0"/>
              <a:t>,” cnbc.com, May 2021</a:t>
            </a:r>
          </a:p>
          <a:p>
            <a:pPr>
              <a:spcBef>
                <a:spcPts val="0"/>
              </a:spcBef>
            </a:pPr>
            <a:r>
              <a:rPr lang="en-US" dirty="0"/>
              <a:t>"</a:t>
            </a:r>
            <a:r>
              <a:rPr lang="en-US" i="1" dirty="0"/>
              <a:t>Baltimore estimates cost of ransomware attack at $18.2 million as government begins to restore email accounts</a:t>
            </a:r>
            <a:r>
              <a:rPr lang="en-US" dirty="0"/>
              <a:t>," The Baltimore Sun, May 2019</a:t>
            </a:r>
          </a:p>
        </p:txBody>
      </p:sp>
      <p:grpSp>
        <p:nvGrpSpPr>
          <p:cNvPr id="36" name="Group 35">
            <a:extLst>
              <a:ext uri="{FF2B5EF4-FFF2-40B4-BE49-F238E27FC236}">
                <a16:creationId xmlns:a16="http://schemas.microsoft.com/office/drawing/2014/main" id="{D42D6D2C-9172-4509-944F-7044B239C4B9}"/>
              </a:ext>
            </a:extLst>
          </p:cNvPr>
          <p:cNvGrpSpPr/>
          <p:nvPr/>
        </p:nvGrpSpPr>
        <p:grpSpPr>
          <a:xfrm>
            <a:off x="5669086" y="1826528"/>
            <a:ext cx="6180014" cy="3707895"/>
            <a:chOff x="5669086" y="1826528"/>
            <a:chExt cx="6180014" cy="3707895"/>
          </a:xfrm>
        </p:grpSpPr>
        <p:pic>
          <p:nvPicPr>
            <p:cNvPr id="26" name="Picture 25">
              <a:extLst>
                <a:ext uri="{FF2B5EF4-FFF2-40B4-BE49-F238E27FC236}">
                  <a16:creationId xmlns:a16="http://schemas.microsoft.com/office/drawing/2014/main" id="{8EFFEC33-32D5-476C-AAEB-B2C8BCBE0F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9086" y="2319278"/>
              <a:ext cx="6130507" cy="2838208"/>
            </a:xfrm>
            <a:prstGeom prst="rect">
              <a:avLst/>
            </a:prstGeom>
          </p:spPr>
        </p:pic>
        <p:sp>
          <p:nvSpPr>
            <p:cNvPr id="17" name="Freeform: Shape 16">
              <a:extLst>
                <a:ext uri="{FF2B5EF4-FFF2-40B4-BE49-F238E27FC236}">
                  <a16:creationId xmlns:a16="http://schemas.microsoft.com/office/drawing/2014/main" id="{26FB9894-947E-4E2D-8AE0-C061A4CF6451}"/>
                </a:ext>
              </a:extLst>
            </p:cNvPr>
            <p:cNvSpPr/>
            <p:nvPr/>
          </p:nvSpPr>
          <p:spPr>
            <a:xfrm>
              <a:off x="5738834" y="4762533"/>
              <a:ext cx="6058739" cy="771890"/>
            </a:xfrm>
            <a:custGeom>
              <a:avLst/>
              <a:gdLst>
                <a:gd name="connsiteX0" fmla="*/ 323345 w 7252868"/>
                <a:gd name="connsiteY0" fmla="*/ 109027 h 364538"/>
                <a:gd name="connsiteX1" fmla="*/ 324777 w 7252868"/>
                <a:gd name="connsiteY1" fmla="*/ 110946 h 364538"/>
                <a:gd name="connsiteX2" fmla="*/ 323736 w 7252868"/>
                <a:gd name="connsiteY2" fmla="*/ 109593 h 364538"/>
                <a:gd name="connsiteX3" fmla="*/ 7252868 w 7252868"/>
                <a:gd name="connsiteY3" fmla="*/ 0 h 364538"/>
                <a:gd name="connsiteX4" fmla="*/ 7252868 w 7252868"/>
                <a:gd name="connsiteY4" fmla="*/ 364538 h 364538"/>
                <a:gd name="connsiteX5" fmla="*/ 19367 w 7252868"/>
                <a:gd name="connsiteY5" fmla="*/ 364538 h 364538"/>
                <a:gd name="connsiteX6" fmla="*/ 29030 w 7252868"/>
                <a:gd name="connsiteY6" fmla="*/ 350528 h 364538"/>
                <a:gd name="connsiteX7" fmla="*/ 29030 w 7252868"/>
                <a:gd name="connsiteY7" fmla="*/ 292471 h 364538"/>
                <a:gd name="connsiteX8" fmla="*/ 0 w 7252868"/>
                <a:gd name="connsiteY8" fmla="*/ 336013 h 364538"/>
                <a:gd name="connsiteX9" fmla="*/ 29030 w 7252868"/>
                <a:gd name="connsiteY9" fmla="*/ 219899 h 364538"/>
                <a:gd name="connsiteX10" fmla="*/ 43544 w 7252868"/>
                <a:gd name="connsiteY10" fmla="*/ 161842 h 364538"/>
                <a:gd name="connsiteX11" fmla="*/ 72572 w 7252868"/>
                <a:gd name="connsiteY11" fmla="*/ 74756 h 364538"/>
                <a:gd name="connsiteX12" fmla="*/ 159658 w 7252868"/>
                <a:gd name="connsiteY12" fmla="*/ 248928 h 364538"/>
                <a:gd name="connsiteX13" fmla="*/ 203201 w 7252868"/>
                <a:gd name="connsiteY13" fmla="*/ 277956 h 364538"/>
                <a:gd name="connsiteX14" fmla="*/ 246743 w 7252868"/>
                <a:gd name="connsiteY14" fmla="*/ 147328 h 364538"/>
                <a:gd name="connsiteX15" fmla="*/ 261257 w 7252868"/>
                <a:gd name="connsiteY15" fmla="*/ 103785 h 364538"/>
                <a:gd name="connsiteX16" fmla="*/ 290287 w 7252868"/>
                <a:gd name="connsiteY16" fmla="*/ 60242 h 364538"/>
                <a:gd name="connsiteX17" fmla="*/ 313578 w 7252868"/>
                <a:gd name="connsiteY17" fmla="*/ 94882 h 364538"/>
                <a:gd name="connsiteX18" fmla="*/ 323345 w 7252868"/>
                <a:gd name="connsiteY18" fmla="*/ 109027 h 364538"/>
                <a:gd name="connsiteX19" fmla="*/ 320720 w 7252868"/>
                <a:gd name="connsiteY19" fmla="*/ 105512 h 364538"/>
                <a:gd name="connsiteX20" fmla="*/ 333829 w 7252868"/>
                <a:gd name="connsiteY20" fmla="*/ 147328 h 364538"/>
                <a:gd name="connsiteX21" fmla="*/ 362857 w 7252868"/>
                <a:gd name="connsiteY21" fmla="*/ 190871 h 364538"/>
                <a:gd name="connsiteX22" fmla="*/ 420915 w 7252868"/>
                <a:gd name="connsiteY22" fmla="*/ 161842 h 364538"/>
                <a:gd name="connsiteX23" fmla="*/ 478972 w 7252868"/>
                <a:gd name="connsiteY23" fmla="*/ 74756 h 364538"/>
                <a:gd name="connsiteX24" fmla="*/ 493486 w 7252868"/>
                <a:gd name="connsiteY24" fmla="*/ 31213 h 364538"/>
                <a:gd name="connsiteX25" fmla="*/ 508000 w 7252868"/>
                <a:gd name="connsiteY25" fmla="*/ 74756 h 364538"/>
                <a:gd name="connsiteX26" fmla="*/ 522514 w 7252868"/>
                <a:gd name="connsiteY26" fmla="*/ 161842 h 364538"/>
                <a:gd name="connsiteX27" fmla="*/ 537030 w 7252868"/>
                <a:gd name="connsiteY27" fmla="*/ 234413 h 364538"/>
                <a:gd name="connsiteX28" fmla="*/ 595086 w 7252868"/>
                <a:gd name="connsiteY28" fmla="*/ 219899 h 364538"/>
                <a:gd name="connsiteX29" fmla="*/ 609600 w 7252868"/>
                <a:gd name="connsiteY29" fmla="*/ 176356 h 364538"/>
                <a:gd name="connsiteX30" fmla="*/ 682173 w 7252868"/>
                <a:gd name="connsiteY30" fmla="*/ 89271 h 364538"/>
                <a:gd name="connsiteX31" fmla="*/ 754743 w 7252868"/>
                <a:gd name="connsiteY31" fmla="*/ 161842 h 364538"/>
                <a:gd name="connsiteX32" fmla="*/ 769257 w 7252868"/>
                <a:gd name="connsiteY32" fmla="*/ 205385 h 364538"/>
                <a:gd name="connsiteX33" fmla="*/ 812801 w 7252868"/>
                <a:gd name="connsiteY33" fmla="*/ 219899 h 364538"/>
                <a:gd name="connsiteX34" fmla="*/ 856343 w 7252868"/>
                <a:gd name="connsiteY34" fmla="*/ 205385 h 364538"/>
                <a:gd name="connsiteX35" fmla="*/ 899886 w 7252868"/>
                <a:gd name="connsiteY35" fmla="*/ 103785 h 364538"/>
                <a:gd name="connsiteX36" fmla="*/ 972458 w 7252868"/>
                <a:gd name="connsiteY36" fmla="*/ 263442 h 364538"/>
                <a:gd name="connsiteX37" fmla="*/ 1045030 w 7252868"/>
                <a:gd name="connsiteY37" fmla="*/ 248928 h 364538"/>
                <a:gd name="connsiteX38" fmla="*/ 1146629 w 7252868"/>
                <a:gd name="connsiteY38" fmla="*/ 161842 h 364538"/>
                <a:gd name="connsiteX39" fmla="*/ 1248229 w 7252868"/>
                <a:gd name="connsiteY39" fmla="*/ 118299 h 364538"/>
                <a:gd name="connsiteX40" fmla="*/ 1291772 w 7252868"/>
                <a:gd name="connsiteY40" fmla="*/ 161842 h 364538"/>
                <a:gd name="connsiteX41" fmla="*/ 1393372 w 7252868"/>
                <a:gd name="connsiteY41" fmla="*/ 147328 h 364538"/>
                <a:gd name="connsiteX42" fmla="*/ 1436914 w 7252868"/>
                <a:gd name="connsiteY42" fmla="*/ 132813 h 364538"/>
                <a:gd name="connsiteX43" fmla="*/ 1494972 w 7252868"/>
                <a:gd name="connsiteY43" fmla="*/ 147328 h 364538"/>
                <a:gd name="connsiteX44" fmla="*/ 1509486 w 7252868"/>
                <a:gd name="connsiteY44" fmla="*/ 190871 h 364538"/>
                <a:gd name="connsiteX45" fmla="*/ 1596573 w 7252868"/>
                <a:gd name="connsiteY45" fmla="*/ 176356 h 364538"/>
                <a:gd name="connsiteX46" fmla="*/ 1712687 w 7252868"/>
                <a:gd name="connsiteY46" fmla="*/ 161842 h 364538"/>
                <a:gd name="connsiteX47" fmla="*/ 1727201 w 7252868"/>
                <a:gd name="connsiteY47" fmla="*/ 205385 h 364538"/>
                <a:gd name="connsiteX48" fmla="*/ 1770743 w 7252868"/>
                <a:gd name="connsiteY48" fmla="*/ 161842 h 364538"/>
                <a:gd name="connsiteX49" fmla="*/ 1828801 w 7252868"/>
                <a:gd name="connsiteY49" fmla="*/ 118299 h 364538"/>
                <a:gd name="connsiteX50" fmla="*/ 1857830 w 7252868"/>
                <a:gd name="connsiteY50" fmla="*/ 161842 h 364538"/>
                <a:gd name="connsiteX51" fmla="*/ 1872344 w 7252868"/>
                <a:gd name="connsiteY51" fmla="*/ 205385 h 364538"/>
                <a:gd name="connsiteX52" fmla="*/ 1973944 w 7252868"/>
                <a:gd name="connsiteY52" fmla="*/ 176356 h 364538"/>
                <a:gd name="connsiteX53" fmla="*/ 2017486 w 7252868"/>
                <a:gd name="connsiteY53" fmla="*/ 132813 h 364538"/>
                <a:gd name="connsiteX54" fmla="*/ 2046514 w 7252868"/>
                <a:gd name="connsiteY54" fmla="*/ 89271 h 364538"/>
                <a:gd name="connsiteX55" fmla="*/ 2075543 w 7252868"/>
                <a:gd name="connsiteY55" fmla="*/ 176356 h 364538"/>
                <a:gd name="connsiteX56" fmla="*/ 2177143 w 7252868"/>
                <a:gd name="connsiteY56" fmla="*/ 205385 h 364538"/>
                <a:gd name="connsiteX57" fmla="*/ 2220687 w 7252868"/>
                <a:gd name="connsiteY57" fmla="*/ 190871 h 364538"/>
                <a:gd name="connsiteX58" fmla="*/ 2264229 w 7252868"/>
                <a:gd name="connsiteY58" fmla="*/ 161842 h 364538"/>
                <a:gd name="connsiteX59" fmla="*/ 2278743 w 7252868"/>
                <a:gd name="connsiteY59" fmla="*/ 219899 h 364538"/>
                <a:gd name="connsiteX60" fmla="*/ 2322286 w 7252868"/>
                <a:gd name="connsiteY60" fmla="*/ 190871 h 364538"/>
                <a:gd name="connsiteX61" fmla="*/ 2365830 w 7252868"/>
                <a:gd name="connsiteY61" fmla="*/ 205385 h 364538"/>
                <a:gd name="connsiteX62" fmla="*/ 2481944 w 7252868"/>
                <a:gd name="connsiteY62" fmla="*/ 190871 h 364538"/>
                <a:gd name="connsiteX63" fmla="*/ 2525486 w 7252868"/>
                <a:gd name="connsiteY63" fmla="*/ 176356 h 364538"/>
                <a:gd name="connsiteX64" fmla="*/ 2583543 w 7252868"/>
                <a:gd name="connsiteY64" fmla="*/ 190871 h 364538"/>
                <a:gd name="connsiteX65" fmla="*/ 2627087 w 7252868"/>
                <a:gd name="connsiteY65" fmla="*/ 219899 h 364538"/>
                <a:gd name="connsiteX66" fmla="*/ 2728687 w 7252868"/>
                <a:gd name="connsiteY66" fmla="*/ 176356 h 364538"/>
                <a:gd name="connsiteX67" fmla="*/ 2801257 w 7252868"/>
                <a:gd name="connsiteY67" fmla="*/ 161842 h 364538"/>
                <a:gd name="connsiteX68" fmla="*/ 2844800 w 7252868"/>
                <a:gd name="connsiteY68" fmla="*/ 190871 h 364538"/>
                <a:gd name="connsiteX69" fmla="*/ 2902858 w 7252868"/>
                <a:gd name="connsiteY69" fmla="*/ 219899 h 364538"/>
                <a:gd name="connsiteX70" fmla="*/ 2931886 w 7252868"/>
                <a:gd name="connsiteY70" fmla="*/ 176356 h 364538"/>
                <a:gd name="connsiteX71" fmla="*/ 3004458 w 7252868"/>
                <a:gd name="connsiteY71" fmla="*/ 205385 h 364538"/>
                <a:gd name="connsiteX72" fmla="*/ 3106057 w 7252868"/>
                <a:gd name="connsiteY72" fmla="*/ 277956 h 364538"/>
                <a:gd name="connsiteX73" fmla="*/ 3207657 w 7252868"/>
                <a:gd name="connsiteY73" fmla="*/ 263442 h 364538"/>
                <a:gd name="connsiteX74" fmla="*/ 3265714 w 7252868"/>
                <a:gd name="connsiteY74" fmla="*/ 190871 h 364538"/>
                <a:gd name="connsiteX75" fmla="*/ 3294743 w 7252868"/>
                <a:gd name="connsiteY75" fmla="*/ 147328 h 364538"/>
                <a:gd name="connsiteX76" fmla="*/ 3338286 w 7252868"/>
                <a:gd name="connsiteY76" fmla="*/ 45728 h 364538"/>
                <a:gd name="connsiteX77" fmla="*/ 3352800 w 7252868"/>
                <a:gd name="connsiteY77" fmla="*/ 2185 h 364538"/>
                <a:gd name="connsiteX78" fmla="*/ 3367314 w 7252868"/>
                <a:gd name="connsiteY78" fmla="*/ 118299 h 364538"/>
                <a:gd name="connsiteX79" fmla="*/ 3410857 w 7252868"/>
                <a:gd name="connsiteY79" fmla="*/ 103785 h 364538"/>
                <a:gd name="connsiteX80" fmla="*/ 3468914 w 7252868"/>
                <a:gd name="connsiteY80" fmla="*/ 147328 h 364538"/>
                <a:gd name="connsiteX81" fmla="*/ 3512457 w 7252868"/>
                <a:gd name="connsiteY81" fmla="*/ 176356 h 364538"/>
                <a:gd name="connsiteX82" fmla="*/ 3556000 w 7252868"/>
                <a:gd name="connsiteY82" fmla="*/ 161842 h 364538"/>
                <a:gd name="connsiteX83" fmla="*/ 3614057 w 7252868"/>
                <a:gd name="connsiteY83" fmla="*/ 161842 h 364538"/>
                <a:gd name="connsiteX84" fmla="*/ 3715657 w 7252868"/>
                <a:gd name="connsiteY84" fmla="*/ 176356 h 364538"/>
                <a:gd name="connsiteX85" fmla="*/ 3759200 w 7252868"/>
                <a:gd name="connsiteY85" fmla="*/ 205385 h 364538"/>
                <a:gd name="connsiteX86" fmla="*/ 3788229 w 7252868"/>
                <a:gd name="connsiteY86" fmla="*/ 161842 h 364538"/>
                <a:gd name="connsiteX87" fmla="*/ 3991429 w 7252868"/>
                <a:gd name="connsiteY87" fmla="*/ 176356 h 364538"/>
                <a:gd name="connsiteX88" fmla="*/ 4122057 w 7252868"/>
                <a:gd name="connsiteY88" fmla="*/ 219899 h 364538"/>
                <a:gd name="connsiteX89" fmla="*/ 4252686 w 7252868"/>
                <a:gd name="connsiteY89" fmla="*/ 277956 h 364538"/>
                <a:gd name="connsiteX90" fmla="*/ 4513943 w 7252868"/>
                <a:gd name="connsiteY90" fmla="*/ 321499 h 364538"/>
                <a:gd name="connsiteX91" fmla="*/ 4673600 w 7252868"/>
                <a:gd name="connsiteY91" fmla="*/ 350528 h 364538"/>
                <a:gd name="connsiteX92" fmla="*/ 4775200 w 7252868"/>
                <a:gd name="connsiteY92" fmla="*/ 336013 h 364538"/>
                <a:gd name="connsiteX93" fmla="*/ 4789714 w 7252868"/>
                <a:gd name="connsiteY93" fmla="*/ 161842 h 364538"/>
                <a:gd name="connsiteX94" fmla="*/ 4804229 w 7252868"/>
                <a:gd name="connsiteY94" fmla="*/ 89271 h 364538"/>
                <a:gd name="connsiteX95" fmla="*/ 4891314 w 7252868"/>
                <a:gd name="connsiteY95" fmla="*/ 147328 h 364538"/>
                <a:gd name="connsiteX96" fmla="*/ 4978400 w 7252868"/>
                <a:gd name="connsiteY96" fmla="*/ 31213 h 364538"/>
                <a:gd name="connsiteX97" fmla="*/ 4992914 w 7252868"/>
                <a:gd name="connsiteY97" fmla="*/ 74756 h 364538"/>
                <a:gd name="connsiteX98" fmla="*/ 5196114 w 7252868"/>
                <a:gd name="connsiteY98" fmla="*/ 190871 h 364538"/>
                <a:gd name="connsiteX99" fmla="*/ 5283200 w 7252868"/>
                <a:gd name="connsiteY99" fmla="*/ 234413 h 364538"/>
                <a:gd name="connsiteX100" fmla="*/ 5312229 w 7252868"/>
                <a:gd name="connsiteY100" fmla="*/ 132813 h 364538"/>
                <a:gd name="connsiteX101" fmla="*/ 5326743 w 7252868"/>
                <a:gd name="connsiteY101" fmla="*/ 89271 h 364538"/>
                <a:gd name="connsiteX102" fmla="*/ 5355772 w 7252868"/>
                <a:gd name="connsiteY102" fmla="*/ 132813 h 364538"/>
                <a:gd name="connsiteX103" fmla="*/ 5384800 w 7252868"/>
                <a:gd name="connsiteY103" fmla="*/ 234413 h 364538"/>
                <a:gd name="connsiteX104" fmla="*/ 5428343 w 7252868"/>
                <a:gd name="connsiteY104" fmla="*/ 248928 h 364538"/>
                <a:gd name="connsiteX105" fmla="*/ 5471886 w 7252868"/>
                <a:gd name="connsiteY105" fmla="*/ 190871 h 364538"/>
                <a:gd name="connsiteX106" fmla="*/ 5500914 w 7252868"/>
                <a:gd name="connsiteY106" fmla="*/ 147328 h 364538"/>
                <a:gd name="connsiteX107" fmla="*/ 5544457 w 7252868"/>
                <a:gd name="connsiteY107" fmla="*/ 161842 h 364538"/>
                <a:gd name="connsiteX108" fmla="*/ 5646057 w 7252868"/>
                <a:gd name="connsiteY108" fmla="*/ 147328 h 364538"/>
                <a:gd name="connsiteX109" fmla="*/ 5747657 w 7252868"/>
                <a:gd name="connsiteY109" fmla="*/ 45728 h 364538"/>
                <a:gd name="connsiteX110" fmla="*/ 5791200 w 7252868"/>
                <a:gd name="connsiteY110" fmla="*/ 60242 h 364538"/>
                <a:gd name="connsiteX111" fmla="*/ 5820229 w 7252868"/>
                <a:gd name="connsiteY111" fmla="*/ 161842 h 364538"/>
                <a:gd name="connsiteX112" fmla="*/ 5849257 w 7252868"/>
                <a:gd name="connsiteY112" fmla="*/ 248928 h 364538"/>
                <a:gd name="connsiteX113" fmla="*/ 5907314 w 7252868"/>
                <a:gd name="connsiteY113" fmla="*/ 147328 h 364538"/>
                <a:gd name="connsiteX114" fmla="*/ 5921829 w 7252868"/>
                <a:gd name="connsiteY114" fmla="*/ 103785 h 364538"/>
                <a:gd name="connsiteX115" fmla="*/ 5965372 w 7252868"/>
                <a:gd name="connsiteY115" fmla="*/ 147328 h 364538"/>
                <a:gd name="connsiteX116" fmla="*/ 6008914 w 7252868"/>
                <a:gd name="connsiteY116" fmla="*/ 161842 h 364538"/>
                <a:gd name="connsiteX117" fmla="*/ 6183086 w 7252868"/>
                <a:gd name="connsiteY117" fmla="*/ 176356 h 364538"/>
                <a:gd name="connsiteX118" fmla="*/ 6313714 w 7252868"/>
                <a:gd name="connsiteY118" fmla="*/ 190871 h 364538"/>
                <a:gd name="connsiteX119" fmla="*/ 6357257 w 7252868"/>
                <a:gd name="connsiteY119" fmla="*/ 118299 h 364538"/>
                <a:gd name="connsiteX120" fmla="*/ 6400800 w 7252868"/>
                <a:gd name="connsiteY120" fmla="*/ 132813 h 364538"/>
                <a:gd name="connsiteX121" fmla="*/ 6444343 w 7252868"/>
                <a:gd name="connsiteY121" fmla="*/ 161842 h 364538"/>
                <a:gd name="connsiteX122" fmla="*/ 6516914 w 7252868"/>
                <a:gd name="connsiteY122" fmla="*/ 176356 h 364538"/>
                <a:gd name="connsiteX123" fmla="*/ 6560457 w 7252868"/>
                <a:gd name="connsiteY123" fmla="*/ 205385 h 364538"/>
                <a:gd name="connsiteX124" fmla="*/ 6589486 w 7252868"/>
                <a:gd name="connsiteY124" fmla="*/ 132813 h 364538"/>
                <a:gd name="connsiteX125" fmla="*/ 6618514 w 7252868"/>
                <a:gd name="connsiteY125" fmla="*/ 89271 h 364538"/>
                <a:gd name="connsiteX126" fmla="*/ 6633029 w 7252868"/>
                <a:gd name="connsiteY126" fmla="*/ 31213 h 364538"/>
                <a:gd name="connsiteX127" fmla="*/ 6647543 w 7252868"/>
                <a:gd name="connsiteY127" fmla="*/ 89271 h 364538"/>
                <a:gd name="connsiteX128" fmla="*/ 6662057 w 7252868"/>
                <a:gd name="connsiteY128" fmla="*/ 190871 h 364538"/>
                <a:gd name="connsiteX129" fmla="*/ 6705600 w 7252868"/>
                <a:gd name="connsiteY129" fmla="*/ 118299 h 364538"/>
                <a:gd name="connsiteX130" fmla="*/ 6734629 w 7252868"/>
                <a:gd name="connsiteY130" fmla="*/ 74756 h 364538"/>
                <a:gd name="connsiteX131" fmla="*/ 6778172 w 7252868"/>
                <a:gd name="connsiteY131" fmla="*/ 103785 h 364538"/>
                <a:gd name="connsiteX132" fmla="*/ 6807200 w 7252868"/>
                <a:gd name="connsiteY132" fmla="*/ 147328 h 364538"/>
                <a:gd name="connsiteX133" fmla="*/ 6850743 w 7252868"/>
                <a:gd name="connsiteY133" fmla="*/ 132813 h 364538"/>
                <a:gd name="connsiteX134" fmla="*/ 6865257 w 7252868"/>
                <a:gd name="connsiteY134" fmla="*/ 176356 h 364538"/>
                <a:gd name="connsiteX135" fmla="*/ 6908800 w 7252868"/>
                <a:gd name="connsiteY135" fmla="*/ 205385 h 364538"/>
                <a:gd name="connsiteX136" fmla="*/ 6937829 w 7252868"/>
                <a:gd name="connsiteY136" fmla="*/ 161842 h 364538"/>
                <a:gd name="connsiteX137" fmla="*/ 7024914 w 7252868"/>
                <a:gd name="connsiteY137" fmla="*/ 190871 h 364538"/>
                <a:gd name="connsiteX138" fmla="*/ 7112000 w 7252868"/>
                <a:gd name="connsiteY138" fmla="*/ 176356 h 364538"/>
                <a:gd name="connsiteX139" fmla="*/ 7170057 w 7252868"/>
                <a:gd name="connsiteY139" fmla="*/ 176356 h 364538"/>
                <a:gd name="connsiteX140" fmla="*/ 7184572 w 7252868"/>
                <a:gd name="connsiteY140" fmla="*/ 219899 h 364538"/>
                <a:gd name="connsiteX141" fmla="*/ 7228114 w 7252868"/>
                <a:gd name="connsiteY141" fmla="*/ 74756 h 364538"/>
                <a:gd name="connsiteX142" fmla="*/ 7245926 w 7252868"/>
                <a:gd name="connsiteY142" fmla="*/ 20223 h 364538"/>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788229 w 7252868"/>
                <a:gd name="connsiteY87" fmla="*/ 161842 h 497182"/>
                <a:gd name="connsiteX88" fmla="*/ 3991429 w 7252868"/>
                <a:gd name="connsiteY88" fmla="*/ 176356 h 497182"/>
                <a:gd name="connsiteX89" fmla="*/ 4122057 w 7252868"/>
                <a:gd name="connsiteY89" fmla="*/ 219899 h 497182"/>
                <a:gd name="connsiteX90" fmla="*/ 4252686 w 7252868"/>
                <a:gd name="connsiteY90" fmla="*/ 277956 h 497182"/>
                <a:gd name="connsiteX91" fmla="*/ 4513943 w 7252868"/>
                <a:gd name="connsiteY91" fmla="*/ 321499 h 497182"/>
                <a:gd name="connsiteX92" fmla="*/ 4673600 w 7252868"/>
                <a:gd name="connsiteY92" fmla="*/ 350528 h 497182"/>
                <a:gd name="connsiteX93" fmla="*/ 4775200 w 7252868"/>
                <a:gd name="connsiteY93" fmla="*/ 336013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788229 w 7252868"/>
                <a:gd name="connsiteY87" fmla="*/ 161842 h 497182"/>
                <a:gd name="connsiteX88" fmla="*/ 3991429 w 7252868"/>
                <a:gd name="connsiteY88" fmla="*/ 176356 h 497182"/>
                <a:gd name="connsiteX89" fmla="*/ 4122057 w 7252868"/>
                <a:gd name="connsiteY89" fmla="*/ 219899 h 497182"/>
                <a:gd name="connsiteX90" fmla="*/ 4252686 w 7252868"/>
                <a:gd name="connsiteY90" fmla="*/ 277956 h 497182"/>
                <a:gd name="connsiteX91" fmla="*/ 4437743 w 7252868"/>
                <a:gd name="connsiteY91" fmla="*/ 102424 h 497182"/>
                <a:gd name="connsiteX92" fmla="*/ 4673600 w 7252868"/>
                <a:gd name="connsiteY92" fmla="*/ 350528 h 497182"/>
                <a:gd name="connsiteX93" fmla="*/ 4775200 w 7252868"/>
                <a:gd name="connsiteY93" fmla="*/ 336013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788229 w 7252868"/>
                <a:gd name="connsiteY87" fmla="*/ 161842 h 497182"/>
                <a:gd name="connsiteX88" fmla="*/ 3991429 w 7252868"/>
                <a:gd name="connsiteY88" fmla="*/ 176356 h 497182"/>
                <a:gd name="connsiteX89" fmla="*/ 4122057 w 7252868"/>
                <a:gd name="connsiteY89" fmla="*/ 219899 h 497182"/>
                <a:gd name="connsiteX90" fmla="*/ 4252686 w 7252868"/>
                <a:gd name="connsiteY90" fmla="*/ 277956 h 497182"/>
                <a:gd name="connsiteX91" fmla="*/ 4437743 w 7252868"/>
                <a:gd name="connsiteY91" fmla="*/ 102424 h 497182"/>
                <a:gd name="connsiteX92" fmla="*/ 4616450 w 7252868"/>
                <a:gd name="connsiteY92" fmla="*/ 198128 h 497182"/>
                <a:gd name="connsiteX93" fmla="*/ 4775200 w 7252868"/>
                <a:gd name="connsiteY93" fmla="*/ 336013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788229 w 7252868"/>
                <a:gd name="connsiteY87" fmla="*/ 161842 h 497182"/>
                <a:gd name="connsiteX88" fmla="*/ 3991429 w 7252868"/>
                <a:gd name="connsiteY88" fmla="*/ 176356 h 497182"/>
                <a:gd name="connsiteX89" fmla="*/ 4122057 w 7252868"/>
                <a:gd name="connsiteY89" fmla="*/ 219899 h 497182"/>
                <a:gd name="connsiteX90" fmla="*/ 4252686 w 7252868"/>
                <a:gd name="connsiteY90" fmla="*/ 277956 h 497182"/>
                <a:gd name="connsiteX91" fmla="*/ 4437743 w 7252868"/>
                <a:gd name="connsiteY91" fmla="*/ 1024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788229 w 7252868"/>
                <a:gd name="connsiteY87" fmla="*/ 161842 h 497182"/>
                <a:gd name="connsiteX88" fmla="*/ 3991429 w 7252868"/>
                <a:gd name="connsiteY88" fmla="*/ 176356 h 497182"/>
                <a:gd name="connsiteX89" fmla="*/ 4122057 w 7252868"/>
                <a:gd name="connsiteY89" fmla="*/ 219899 h 497182"/>
                <a:gd name="connsiteX90" fmla="*/ 4262211 w 7252868"/>
                <a:gd name="connsiteY90" fmla="*/ 201756 h 497182"/>
                <a:gd name="connsiteX91" fmla="*/ 4437743 w 7252868"/>
                <a:gd name="connsiteY91" fmla="*/ 1024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788229 w 7252868"/>
                <a:gd name="connsiteY87" fmla="*/ 161842 h 497182"/>
                <a:gd name="connsiteX88" fmla="*/ 3991429 w 7252868"/>
                <a:gd name="connsiteY88" fmla="*/ 176356 h 497182"/>
                <a:gd name="connsiteX89" fmla="*/ 4122057 w 7252868"/>
                <a:gd name="connsiteY89" fmla="*/ 219899 h 497182"/>
                <a:gd name="connsiteX90" fmla="*/ 4262211 w 7252868"/>
                <a:gd name="connsiteY90" fmla="*/ 201756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22057 w 7252868"/>
                <a:gd name="connsiteY89" fmla="*/ 219899 h 497182"/>
                <a:gd name="connsiteX90" fmla="*/ 4262211 w 7252868"/>
                <a:gd name="connsiteY90" fmla="*/ 201756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22057 w 7252868"/>
                <a:gd name="connsiteY89" fmla="*/ 219899 h 497182"/>
                <a:gd name="connsiteX90" fmla="*/ 4262211 w 7252868"/>
                <a:gd name="connsiteY90" fmla="*/ 201756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17295 w 7252868"/>
                <a:gd name="connsiteY89" fmla="*/ 172274 h 497182"/>
                <a:gd name="connsiteX90" fmla="*/ 4262211 w 7252868"/>
                <a:gd name="connsiteY90" fmla="*/ 201756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17295 w 7252868"/>
                <a:gd name="connsiteY89" fmla="*/ 157986 h 497182"/>
                <a:gd name="connsiteX90" fmla="*/ 4262211 w 7252868"/>
                <a:gd name="connsiteY90" fmla="*/ 201756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17295 w 7252868"/>
                <a:gd name="connsiteY89" fmla="*/ 157986 h 497182"/>
                <a:gd name="connsiteX90" fmla="*/ 4262211 w 7252868"/>
                <a:gd name="connsiteY90" fmla="*/ 201756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17295 w 7252868"/>
                <a:gd name="connsiteY89" fmla="*/ 157986 h 497182"/>
                <a:gd name="connsiteX90" fmla="*/ 4266974 w 7252868"/>
                <a:gd name="connsiteY90" fmla="*/ 187468 h 497182"/>
                <a:gd name="connsiteX91" fmla="*/ 4428218 w 7252868"/>
                <a:gd name="connsiteY91" fmla="*/ 140524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 name="connsiteX0" fmla="*/ 323345 w 7252868"/>
                <a:gd name="connsiteY0" fmla="*/ 109027 h 497182"/>
                <a:gd name="connsiteX1" fmla="*/ 324777 w 7252868"/>
                <a:gd name="connsiteY1" fmla="*/ 110946 h 497182"/>
                <a:gd name="connsiteX2" fmla="*/ 323736 w 7252868"/>
                <a:gd name="connsiteY2" fmla="*/ 109593 h 497182"/>
                <a:gd name="connsiteX3" fmla="*/ 323345 w 7252868"/>
                <a:gd name="connsiteY3" fmla="*/ 109027 h 497182"/>
                <a:gd name="connsiteX4" fmla="*/ 7252868 w 7252868"/>
                <a:gd name="connsiteY4" fmla="*/ 0 h 497182"/>
                <a:gd name="connsiteX5" fmla="*/ 7252868 w 7252868"/>
                <a:gd name="connsiteY5" fmla="*/ 364538 h 497182"/>
                <a:gd name="connsiteX6" fmla="*/ 19367 w 7252868"/>
                <a:gd name="connsiteY6" fmla="*/ 364538 h 497182"/>
                <a:gd name="connsiteX7" fmla="*/ 29030 w 7252868"/>
                <a:gd name="connsiteY7" fmla="*/ 350528 h 497182"/>
                <a:gd name="connsiteX8" fmla="*/ 29030 w 7252868"/>
                <a:gd name="connsiteY8" fmla="*/ 292471 h 497182"/>
                <a:gd name="connsiteX9" fmla="*/ 0 w 7252868"/>
                <a:gd name="connsiteY9" fmla="*/ 336013 h 497182"/>
                <a:gd name="connsiteX10" fmla="*/ 29030 w 7252868"/>
                <a:gd name="connsiteY10" fmla="*/ 219899 h 497182"/>
                <a:gd name="connsiteX11" fmla="*/ 43544 w 7252868"/>
                <a:gd name="connsiteY11" fmla="*/ 161842 h 497182"/>
                <a:gd name="connsiteX12" fmla="*/ 72572 w 7252868"/>
                <a:gd name="connsiteY12" fmla="*/ 74756 h 497182"/>
                <a:gd name="connsiteX13" fmla="*/ 159658 w 7252868"/>
                <a:gd name="connsiteY13" fmla="*/ 248928 h 497182"/>
                <a:gd name="connsiteX14" fmla="*/ 203201 w 7252868"/>
                <a:gd name="connsiteY14" fmla="*/ 277956 h 497182"/>
                <a:gd name="connsiteX15" fmla="*/ 246743 w 7252868"/>
                <a:gd name="connsiteY15" fmla="*/ 147328 h 497182"/>
                <a:gd name="connsiteX16" fmla="*/ 261257 w 7252868"/>
                <a:gd name="connsiteY16" fmla="*/ 103785 h 497182"/>
                <a:gd name="connsiteX17" fmla="*/ 290287 w 7252868"/>
                <a:gd name="connsiteY17" fmla="*/ 60242 h 497182"/>
                <a:gd name="connsiteX18" fmla="*/ 313578 w 7252868"/>
                <a:gd name="connsiteY18" fmla="*/ 94882 h 497182"/>
                <a:gd name="connsiteX19" fmla="*/ 323345 w 7252868"/>
                <a:gd name="connsiteY19" fmla="*/ 109027 h 497182"/>
                <a:gd name="connsiteX20" fmla="*/ 320720 w 7252868"/>
                <a:gd name="connsiteY20" fmla="*/ 105512 h 497182"/>
                <a:gd name="connsiteX21" fmla="*/ 333829 w 7252868"/>
                <a:gd name="connsiteY21" fmla="*/ 147328 h 497182"/>
                <a:gd name="connsiteX22" fmla="*/ 362857 w 7252868"/>
                <a:gd name="connsiteY22" fmla="*/ 190871 h 497182"/>
                <a:gd name="connsiteX23" fmla="*/ 420915 w 7252868"/>
                <a:gd name="connsiteY23" fmla="*/ 161842 h 497182"/>
                <a:gd name="connsiteX24" fmla="*/ 478972 w 7252868"/>
                <a:gd name="connsiteY24" fmla="*/ 74756 h 497182"/>
                <a:gd name="connsiteX25" fmla="*/ 493486 w 7252868"/>
                <a:gd name="connsiteY25" fmla="*/ 31213 h 497182"/>
                <a:gd name="connsiteX26" fmla="*/ 508000 w 7252868"/>
                <a:gd name="connsiteY26" fmla="*/ 74756 h 497182"/>
                <a:gd name="connsiteX27" fmla="*/ 522514 w 7252868"/>
                <a:gd name="connsiteY27" fmla="*/ 161842 h 497182"/>
                <a:gd name="connsiteX28" fmla="*/ 537030 w 7252868"/>
                <a:gd name="connsiteY28" fmla="*/ 234413 h 497182"/>
                <a:gd name="connsiteX29" fmla="*/ 595086 w 7252868"/>
                <a:gd name="connsiteY29" fmla="*/ 219899 h 497182"/>
                <a:gd name="connsiteX30" fmla="*/ 609600 w 7252868"/>
                <a:gd name="connsiteY30" fmla="*/ 176356 h 497182"/>
                <a:gd name="connsiteX31" fmla="*/ 682173 w 7252868"/>
                <a:gd name="connsiteY31" fmla="*/ 89271 h 497182"/>
                <a:gd name="connsiteX32" fmla="*/ 754743 w 7252868"/>
                <a:gd name="connsiteY32" fmla="*/ 161842 h 497182"/>
                <a:gd name="connsiteX33" fmla="*/ 769257 w 7252868"/>
                <a:gd name="connsiteY33" fmla="*/ 205385 h 497182"/>
                <a:gd name="connsiteX34" fmla="*/ 812801 w 7252868"/>
                <a:gd name="connsiteY34" fmla="*/ 219899 h 497182"/>
                <a:gd name="connsiteX35" fmla="*/ 856343 w 7252868"/>
                <a:gd name="connsiteY35" fmla="*/ 205385 h 497182"/>
                <a:gd name="connsiteX36" fmla="*/ 899886 w 7252868"/>
                <a:gd name="connsiteY36" fmla="*/ 103785 h 497182"/>
                <a:gd name="connsiteX37" fmla="*/ 972458 w 7252868"/>
                <a:gd name="connsiteY37" fmla="*/ 263442 h 497182"/>
                <a:gd name="connsiteX38" fmla="*/ 1045030 w 7252868"/>
                <a:gd name="connsiteY38" fmla="*/ 248928 h 497182"/>
                <a:gd name="connsiteX39" fmla="*/ 1146629 w 7252868"/>
                <a:gd name="connsiteY39" fmla="*/ 161842 h 497182"/>
                <a:gd name="connsiteX40" fmla="*/ 1248229 w 7252868"/>
                <a:gd name="connsiteY40" fmla="*/ 118299 h 497182"/>
                <a:gd name="connsiteX41" fmla="*/ 1291772 w 7252868"/>
                <a:gd name="connsiteY41" fmla="*/ 161842 h 497182"/>
                <a:gd name="connsiteX42" fmla="*/ 1393372 w 7252868"/>
                <a:gd name="connsiteY42" fmla="*/ 147328 h 497182"/>
                <a:gd name="connsiteX43" fmla="*/ 1436914 w 7252868"/>
                <a:gd name="connsiteY43" fmla="*/ 132813 h 497182"/>
                <a:gd name="connsiteX44" fmla="*/ 1494972 w 7252868"/>
                <a:gd name="connsiteY44" fmla="*/ 147328 h 497182"/>
                <a:gd name="connsiteX45" fmla="*/ 1509486 w 7252868"/>
                <a:gd name="connsiteY45" fmla="*/ 190871 h 497182"/>
                <a:gd name="connsiteX46" fmla="*/ 1596573 w 7252868"/>
                <a:gd name="connsiteY46" fmla="*/ 176356 h 497182"/>
                <a:gd name="connsiteX47" fmla="*/ 1712687 w 7252868"/>
                <a:gd name="connsiteY47" fmla="*/ 161842 h 497182"/>
                <a:gd name="connsiteX48" fmla="*/ 1727201 w 7252868"/>
                <a:gd name="connsiteY48" fmla="*/ 205385 h 497182"/>
                <a:gd name="connsiteX49" fmla="*/ 1770743 w 7252868"/>
                <a:gd name="connsiteY49" fmla="*/ 161842 h 497182"/>
                <a:gd name="connsiteX50" fmla="*/ 1828801 w 7252868"/>
                <a:gd name="connsiteY50" fmla="*/ 118299 h 497182"/>
                <a:gd name="connsiteX51" fmla="*/ 1857830 w 7252868"/>
                <a:gd name="connsiteY51" fmla="*/ 161842 h 497182"/>
                <a:gd name="connsiteX52" fmla="*/ 1872344 w 7252868"/>
                <a:gd name="connsiteY52" fmla="*/ 205385 h 497182"/>
                <a:gd name="connsiteX53" fmla="*/ 1973944 w 7252868"/>
                <a:gd name="connsiteY53" fmla="*/ 176356 h 497182"/>
                <a:gd name="connsiteX54" fmla="*/ 2017486 w 7252868"/>
                <a:gd name="connsiteY54" fmla="*/ 132813 h 497182"/>
                <a:gd name="connsiteX55" fmla="*/ 2046514 w 7252868"/>
                <a:gd name="connsiteY55" fmla="*/ 89271 h 497182"/>
                <a:gd name="connsiteX56" fmla="*/ 2075543 w 7252868"/>
                <a:gd name="connsiteY56" fmla="*/ 176356 h 497182"/>
                <a:gd name="connsiteX57" fmla="*/ 2177143 w 7252868"/>
                <a:gd name="connsiteY57" fmla="*/ 205385 h 497182"/>
                <a:gd name="connsiteX58" fmla="*/ 2220687 w 7252868"/>
                <a:gd name="connsiteY58" fmla="*/ 190871 h 497182"/>
                <a:gd name="connsiteX59" fmla="*/ 2264229 w 7252868"/>
                <a:gd name="connsiteY59" fmla="*/ 161842 h 497182"/>
                <a:gd name="connsiteX60" fmla="*/ 2278743 w 7252868"/>
                <a:gd name="connsiteY60" fmla="*/ 219899 h 497182"/>
                <a:gd name="connsiteX61" fmla="*/ 2322286 w 7252868"/>
                <a:gd name="connsiteY61" fmla="*/ 190871 h 497182"/>
                <a:gd name="connsiteX62" fmla="*/ 2365830 w 7252868"/>
                <a:gd name="connsiteY62" fmla="*/ 205385 h 497182"/>
                <a:gd name="connsiteX63" fmla="*/ 2481944 w 7252868"/>
                <a:gd name="connsiteY63" fmla="*/ 190871 h 497182"/>
                <a:gd name="connsiteX64" fmla="*/ 2525486 w 7252868"/>
                <a:gd name="connsiteY64" fmla="*/ 176356 h 497182"/>
                <a:gd name="connsiteX65" fmla="*/ 2583543 w 7252868"/>
                <a:gd name="connsiteY65" fmla="*/ 190871 h 497182"/>
                <a:gd name="connsiteX66" fmla="*/ 2627087 w 7252868"/>
                <a:gd name="connsiteY66" fmla="*/ 219899 h 497182"/>
                <a:gd name="connsiteX67" fmla="*/ 2728687 w 7252868"/>
                <a:gd name="connsiteY67" fmla="*/ 176356 h 497182"/>
                <a:gd name="connsiteX68" fmla="*/ 2801257 w 7252868"/>
                <a:gd name="connsiteY68" fmla="*/ 161842 h 497182"/>
                <a:gd name="connsiteX69" fmla="*/ 2844800 w 7252868"/>
                <a:gd name="connsiteY69" fmla="*/ 190871 h 497182"/>
                <a:gd name="connsiteX70" fmla="*/ 2902858 w 7252868"/>
                <a:gd name="connsiteY70" fmla="*/ 219899 h 497182"/>
                <a:gd name="connsiteX71" fmla="*/ 2931886 w 7252868"/>
                <a:gd name="connsiteY71" fmla="*/ 176356 h 497182"/>
                <a:gd name="connsiteX72" fmla="*/ 3004458 w 7252868"/>
                <a:gd name="connsiteY72" fmla="*/ 205385 h 497182"/>
                <a:gd name="connsiteX73" fmla="*/ 3106057 w 7252868"/>
                <a:gd name="connsiteY73" fmla="*/ 277956 h 497182"/>
                <a:gd name="connsiteX74" fmla="*/ 3207657 w 7252868"/>
                <a:gd name="connsiteY74" fmla="*/ 263442 h 497182"/>
                <a:gd name="connsiteX75" fmla="*/ 3265714 w 7252868"/>
                <a:gd name="connsiteY75" fmla="*/ 190871 h 497182"/>
                <a:gd name="connsiteX76" fmla="*/ 3294743 w 7252868"/>
                <a:gd name="connsiteY76" fmla="*/ 147328 h 497182"/>
                <a:gd name="connsiteX77" fmla="*/ 3338286 w 7252868"/>
                <a:gd name="connsiteY77" fmla="*/ 45728 h 497182"/>
                <a:gd name="connsiteX78" fmla="*/ 3352800 w 7252868"/>
                <a:gd name="connsiteY78" fmla="*/ 2185 h 497182"/>
                <a:gd name="connsiteX79" fmla="*/ 3367314 w 7252868"/>
                <a:gd name="connsiteY79" fmla="*/ 118299 h 497182"/>
                <a:gd name="connsiteX80" fmla="*/ 3410857 w 7252868"/>
                <a:gd name="connsiteY80" fmla="*/ 103785 h 497182"/>
                <a:gd name="connsiteX81" fmla="*/ 3468914 w 7252868"/>
                <a:gd name="connsiteY81" fmla="*/ 147328 h 497182"/>
                <a:gd name="connsiteX82" fmla="*/ 3512457 w 7252868"/>
                <a:gd name="connsiteY82" fmla="*/ 176356 h 497182"/>
                <a:gd name="connsiteX83" fmla="*/ 3556000 w 7252868"/>
                <a:gd name="connsiteY83" fmla="*/ 161842 h 497182"/>
                <a:gd name="connsiteX84" fmla="*/ 3614057 w 7252868"/>
                <a:gd name="connsiteY84" fmla="*/ 161842 h 497182"/>
                <a:gd name="connsiteX85" fmla="*/ 3715657 w 7252868"/>
                <a:gd name="connsiteY85" fmla="*/ 176356 h 497182"/>
                <a:gd name="connsiteX86" fmla="*/ 3759200 w 7252868"/>
                <a:gd name="connsiteY86" fmla="*/ 205385 h 497182"/>
                <a:gd name="connsiteX87" fmla="*/ 3873954 w 7252868"/>
                <a:gd name="connsiteY87" fmla="*/ 195179 h 497182"/>
                <a:gd name="connsiteX88" fmla="*/ 3991429 w 7252868"/>
                <a:gd name="connsiteY88" fmla="*/ 176356 h 497182"/>
                <a:gd name="connsiteX89" fmla="*/ 4117295 w 7252868"/>
                <a:gd name="connsiteY89" fmla="*/ 157986 h 497182"/>
                <a:gd name="connsiteX90" fmla="*/ 4266974 w 7252868"/>
                <a:gd name="connsiteY90" fmla="*/ 187468 h 497182"/>
                <a:gd name="connsiteX91" fmla="*/ 4418693 w 7252868"/>
                <a:gd name="connsiteY91" fmla="*/ 173861 h 497182"/>
                <a:gd name="connsiteX92" fmla="*/ 4616450 w 7252868"/>
                <a:gd name="connsiteY92" fmla="*/ 198128 h 497182"/>
                <a:gd name="connsiteX93" fmla="*/ 4718050 w 7252868"/>
                <a:gd name="connsiteY93" fmla="*/ 231238 h 497182"/>
                <a:gd name="connsiteX94" fmla="*/ 4789714 w 7252868"/>
                <a:gd name="connsiteY94" fmla="*/ 161842 h 497182"/>
                <a:gd name="connsiteX95" fmla="*/ 4804229 w 7252868"/>
                <a:gd name="connsiteY95" fmla="*/ 89271 h 497182"/>
                <a:gd name="connsiteX96" fmla="*/ 4891314 w 7252868"/>
                <a:gd name="connsiteY96" fmla="*/ 147328 h 497182"/>
                <a:gd name="connsiteX97" fmla="*/ 4978400 w 7252868"/>
                <a:gd name="connsiteY97" fmla="*/ 31213 h 497182"/>
                <a:gd name="connsiteX98" fmla="*/ 4992914 w 7252868"/>
                <a:gd name="connsiteY98" fmla="*/ 74756 h 497182"/>
                <a:gd name="connsiteX99" fmla="*/ 5196114 w 7252868"/>
                <a:gd name="connsiteY99" fmla="*/ 190871 h 497182"/>
                <a:gd name="connsiteX100" fmla="*/ 5283200 w 7252868"/>
                <a:gd name="connsiteY100" fmla="*/ 234413 h 497182"/>
                <a:gd name="connsiteX101" fmla="*/ 5312229 w 7252868"/>
                <a:gd name="connsiteY101" fmla="*/ 132813 h 497182"/>
                <a:gd name="connsiteX102" fmla="*/ 5326743 w 7252868"/>
                <a:gd name="connsiteY102" fmla="*/ 89271 h 497182"/>
                <a:gd name="connsiteX103" fmla="*/ 5355772 w 7252868"/>
                <a:gd name="connsiteY103" fmla="*/ 132813 h 497182"/>
                <a:gd name="connsiteX104" fmla="*/ 5384800 w 7252868"/>
                <a:gd name="connsiteY104" fmla="*/ 234413 h 497182"/>
                <a:gd name="connsiteX105" fmla="*/ 5428343 w 7252868"/>
                <a:gd name="connsiteY105" fmla="*/ 248928 h 497182"/>
                <a:gd name="connsiteX106" fmla="*/ 5471886 w 7252868"/>
                <a:gd name="connsiteY106" fmla="*/ 190871 h 497182"/>
                <a:gd name="connsiteX107" fmla="*/ 5500914 w 7252868"/>
                <a:gd name="connsiteY107" fmla="*/ 147328 h 497182"/>
                <a:gd name="connsiteX108" fmla="*/ 5544457 w 7252868"/>
                <a:gd name="connsiteY108" fmla="*/ 161842 h 497182"/>
                <a:gd name="connsiteX109" fmla="*/ 5646057 w 7252868"/>
                <a:gd name="connsiteY109" fmla="*/ 147328 h 497182"/>
                <a:gd name="connsiteX110" fmla="*/ 5747657 w 7252868"/>
                <a:gd name="connsiteY110" fmla="*/ 45728 h 497182"/>
                <a:gd name="connsiteX111" fmla="*/ 5791200 w 7252868"/>
                <a:gd name="connsiteY111" fmla="*/ 60242 h 497182"/>
                <a:gd name="connsiteX112" fmla="*/ 5820229 w 7252868"/>
                <a:gd name="connsiteY112" fmla="*/ 161842 h 497182"/>
                <a:gd name="connsiteX113" fmla="*/ 5849257 w 7252868"/>
                <a:gd name="connsiteY113" fmla="*/ 248928 h 497182"/>
                <a:gd name="connsiteX114" fmla="*/ 5907314 w 7252868"/>
                <a:gd name="connsiteY114" fmla="*/ 147328 h 497182"/>
                <a:gd name="connsiteX115" fmla="*/ 5921829 w 7252868"/>
                <a:gd name="connsiteY115" fmla="*/ 103785 h 497182"/>
                <a:gd name="connsiteX116" fmla="*/ 5965372 w 7252868"/>
                <a:gd name="connsiteY116" fmla="*/ 147328 h 497182"/>
                <a:gd name="connsiteX117" fmla="*/ 6008914 w 7252868"/>
                <a:gd name="connsiteY117" fmla="*/ 161842 h 497182"/>
                <a:gd name="connsiteX118" fmla="*/ 6183086 w 7252868"/>
                <a:gd name="connsiteY118" fmla="*/ 176356 h 497182"/>
                <a:gd name="connsiteX119" fmla="*/ 6313714 w 7252868"/>
                <a:gd name="connsiteY119" fmla="*/ 190871 h 497182"/>
                <a:gd name="connsiteX120" fmla="*/ 6357257 w 7252868"/>
                <a:gd name="connsiteY120" fmla="*/ 118299 h 497182"/>
                <a:gd name="connsiteX121" fmla="*/ 6400800 w 7252868"/>
                <a:gd name="connsiteY121" fmla="*/ 132813 h 497182"/>
                <a:gd name="connsiteX122" fmla="*/ 6444343 w 7252868"/>
                <a:gd name="connsiteY122" fmla="*/ 161842 h 497182"/>
                <a:gd name="connsiteX123" fmla="*/ 6516914 w 7252868"/>
                <a:gd name="connsiteY123" fmla="*/ 176356 h 497182"/>
                <a:gd name="connsiteX124" fmla="*/ 6560457 w 7252868"/>
                <a:gd name="connsiteY124" fmla="*/ 205385 h 497182"/>
                <a:gd name="connsiteX125" fmla="*/ 6589486 w 7252868"/>
                <a:gd name="connsiteY125" fmla="*/ 132813 h 497182"/>
                <a:gd name="connsiteX126" fmla="*/ 6618514 w 7252868"/>
                <a:gd name="connsiteY126" fmla="*/ 89271 h 497182"/>
                <a:gd name="connsiteX127" fmla="*/ 6633029 w 7252868"/>
                <a:gd name="connsiteY127" fmla="*/ 31213 h 497182"/>
                <a:gd name="connsiteX128" fmla="*/ 6647543 w 7252868"/>
                <a:gd name="connsiteY128" fmla="*/ 89271 h 497182"/>
                <a:gd name="connsiteX129" fmla="*/ 6662057 w 7252868"/>
                <a:gd name="connsiteY129" fmla="*/ 190871 h 497182"/>
                <a:gd name="connsiteX130" fmla="*/ 6705600 w 7252868"/>
                <a:gd name="connsiteY130" fmla="*/ 118299 h 497182"/>
                <a:gd name="connsiteX131" fmla="*/ 6734629 w 7252868"/>
                <a:gd name="connsiteY131" fmla="*/ 74756 h 497182"/>
                <a:gd name="connsiteX132" fmla="*/ 6778172 w 7252868"/>
                <a:gd name="connsiteY132" fmla="*/ 103785 h 497182"/>
                <a:gd name="connsiteX133" fmla="*/ 6807200 w 7252868"/>
                <a:gd name="connsiteY133" fmla="*/ 147328 h 497182"/>
                <a:gd name="connsiteX134" fmla="*/ 6850743 w 7252868"/>
                <a:gd name="connsiteY134" fmla="*/ 132813 h 497182"/>
                <a:gd name="connsiteX135" fmla="*/ 6865257 w 7252868"/>
                <a:gd name="connsiteY135" fmla="*/ 176356 h 497182"/>
                <a:gd name="connsiteX136" fmla="*/ 6908800 w 7252868"/>
                <a:gd name="connsiteY136" fmla="*/ 205385 h 497182"/>
                <a:gd name="connsiteX137" fmla="*/ 6937829 w 7252868"/>
                <a:gd name="connsiteY137" fmla="*/ 161842 h 497182"/>
                <a:gd name="connsiteX138" fmla="*/ 7024914 w 7252868"/>
                <a:gd name="connsiteY138" fmla="*/ 190871 h 497182"/>
                <a:gd name="connsiteX139" fmla="*/ 7112000 w 7252868"/>
                <a:gd name="connsiteY139" fmla="*/ 176356 h 497182"/>
                <a:gd name="connsiteX140" fmla="*/ 7170057 w 7252868"/>
                <a:gd name="connsiteY140" fmla="*/ 176356 h 497182"/>
                <a:gd name="connsiteX141" fmla="*/ 7184572 w 7252868"/>
                <a:gd name="connsiteY141" fmla="*/ 219899 h 497182"/>
                <a:gd name="connsiteX142" fmla="*/ 7228114 w 7252868"/>
                <a:gd name="connsiteY142" fmla="*/ 74756 h 497182"/>
                <a:gd name="connsiteX143" fmla="*/ 7245926 w 7252868"/>
                <a:gd name="connsiteY143" fmla="*/ 20223 h 497182"/>
                <a:gd name="connsiteX144" fmla="*/ 7252868 w 7252868"/>
                <a:gd name="connsiteY144" fmla="*/ 0 h 4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252868" h="497182">
                  <a:moveTo>
                    <a:pt x="323345" y="109027"/>
                  </a:moveTo>
                  <a:lnTo>
                    <a:pt x="324777" y="110946"/>
                  </a:lnTo>
                  <a:cubicBezTo>
                    <a:pt x="325503" y="111991"/>
                    <a:pt x="325379" y="111905"/>
                    <a:pt x="323736" y="109593"/>
                  </a:cubicBezTo>
                  <a:lnTo>
                    <a:pt x="323345" y="109027"/>
                  </a:lnTo>
                  <a:close/>
                  <a:moveTo>
                    <a:pt x="7252868" y="0"/>
                  </a:moveTo>
                  <a:lnTo>
                    <a:pt x="7252868" y="364538"/>
                  </a:lnTo>
                  <a:cubicBezTo>
                    <a:pt x="4803601" y="662988"/>
                    <a:pt x="2430534" y="364538"/>
                    <a:pt x="19367" y="364538"/>
                  </a:cubicBezTo>
                  <a:lnTo>
                    <a:pt x="29030" y="350528"/>
                  </a:lnTo>
                  <a:lnTo>
                    <a:pt x="29030" y="292471"/>
                  </a:lnTo>
                  <a:lnTo>
                    <a:pt x="0" y="336013"/>
                  </a:lnTo>
                  <a:cubicBezTo>
                    <a:pt x="29510" y="188460"/>
                    <a:pt x="-727" y="324043"/>
                    <a:pt x="29030" y="219899"/>
                  </a:cubicBezTo>
                  <a:cubicBezTo>
                    <a:pt x="34509" y="200719"/>
                    <a:pt x="37812" y="180949"/>
                    <a:pt x="43544" y="161842"/>
                  </a:cubicBezTo>
                  <a:cubicBezTo>
                    <a:pt x="52337" y="132534"/>
                    <a:pt x="72572" y="74756"/>
                    <a:pt x="72572" y="74756"/>
                  </a:cubicBezTo>
                  <a:cubicBezTo>
                    <a:pt x="89130" y="124433"/>
                    <a:pt x="111423" y="216773"/>
                    <a:pt x="159658" y="248928"/>
                  </a:cubicBezTo>
                  <a:lnTo>
                    <a:pt x="203201" y="277956"/>
                  </a:lnTo>
                  <a:lnTo>
                    <a:pt x="246743" y="147328"/>
                  </a:lnTo>
                  <a:cubicBezTo>
                    <a:pt x="251581" y="132814"/>
                    <a:pt x="252771" y="116515"/>
                    <a:pt x="261257" y="103785"/>
                  </a:cubicBezTo>
                  <a:lnTo>
                    <a:pt x="290287" y="60242"/>
                  </a:lnTo>
                  <a:cubicBezTo>
                    <a:pt x="300685" y="75841"/>
                    <a:pt x="308226" y="87022"/>
                    <a:pt x="313578" y="94882"/>
                  </a:cubicBezTo>
                  <a:lnTo>
                    <a:pt x="323345" y="109027"/>
                  </a:lnTo>
                  <a:lnTo>
                    <a:pt x="320720" y="105512"/>
                  </a:lnTo>
                  <a:cubicBezTo>
                    <a:pt x="313695" y="96662"/>
                    <a:pt x="303783" y="87237"/>
                    <a:pt x="333829" y="147328"/>
                  </a:cubicBezTo>
                  <a:cubicBezTo>
                    <a:pt x="341631" y="162930"/>
                    <a:pt x="353182" y="176357"/>
                    <a:pt x="362857" y="190871"/>
                  </a:cubicBezTo>
                  <a:cubicBezTo>
                    <a:pt x="382210" y="181195"/>
                    <a:pt x="405616" y="177141"/>
                    <a:pt x="420915" y="161842"/>
                  </a:cubicBezTo>
                  <a:cubicBezTo>
                    <a:pt x="445584" y="137172"/>
                    <a:pt x="478972" y="74756"/>
                    <a:pt x="478972" y="74756"/>
                  </a:cubicBezTo>
                  <a:cubicBezTo>
                    <a:pt x="483811" y="60242"/>
                    <a:pt x="478188" y="31213"/>
                    <a:pt x="493486" y="31213"/>
                  </a:cubicBezTo>
                  <a:cubicBezTo>
                    <a:pt x="508786" y="31213"/>
                    <a:pt x="504682" y="59821"/>
                    <a:pt x="508000" y="74756"/>
                  </a:cubicBezTo>
                  <a:cubicBezTo>
                    <a:pt x="514385" y="103484"/>
                    <a:pt x="517249" y="132888"/>
                    <a:pt x="522514" y="161842"/>
                  </a:cubicBezTo>
                  <a:cubicBezTo>
                    <a:pt x="526928" y="186114"/>
                    <a:pt x="532192" y="210223"/>
                    <a:pt x="537030" y="234413"/>
                  </a:cubicBezTo>
                  <a:cubicBezTo>
                    <a:pt x="556381" y="229575"/>
                    <a:pt x="579510" y="232360"/>
                    <a:pt x="595086" y="219899"/>
                  </a:cubicBezTo>
                  <a:cubicBezTo>
                    <a:pt x="607034" y="210342"/>
                    <a:pt x="602758" y="190040"/>
                    <a:pt x="609600" y="176356"/>
                  </a:cubicBezTo>
                  <a:cubicBezTo>
                    <a:pt x="629807" y="135942"/>
                    <a:pt x="650073" y="121370"/>
                    <a:pt x="682173" y="89271"/>
                  </a:cubicBezTo>
                  <a:cubicBezTo>
                    <a:pt x="725715" y="118299"/>
                    <a:pt x="730554" y="113462"/>
                    <a:pt x="754743" y="161842"/>
                  </a:cubicBezTo>
                  <a:cubicBezTo>
                    <a:pt x="761586" y="175526"/>
                    <a:pt x="758440" y="194567"/>
                    <a:pt x="769257" y="205385"/>
                  </a:cubicBezTo>
                  <a:cubicBezTo>
                    <a:pt x="780075" y="216203"/>
                    <a:pt x="798287" y="215061"/>
                    <a:pt x="812801" y="219899"/>
                  </a:cubicBezTo>
                  <a:cubicBezTo>
                    <a:pt x="827315" y="215061"/>
                    <a:pt x="844396" y="214942"/>
                    <a:pt x="856343" y="205385"/>
                  </a:cubicBezTo>
                  <a:cubicBezTo>
                    <a:pt x="887667" y="180326"/>
                    <a:pt x="891170" y="138648"/>
                    <a:pt x="899886" y="103785"/>
                  </a:cubicBezTo>
                  <a:cubicBezTo>
                    <a:pt x="964785" y="233583"/>
                    <a:pt x="944260" y="178846"/>
                    <a:pt x="972458" y="263442"/>
                  </a:cubicBezTo>
                  <a:cubicBezTo>
                    <a:pt x="996649" y="258604"/>
                    <a:pt x="1022125" y="258090"/>
                    <a:pt x="1045030" y="248928"/>
                  </a:cubicBezTo>
                  <a:cubicBezTo>
                    <a:pt x="1203312" y="185615"/>
                    <a:pt x="1058202" y="235533"/>
                    <a:pt x="1146629" y="161842"/>
                  </a:cubicBezTo>
                  <a:cubicBezTo>
                    <a:pt x="1170545" y="141912"/>
                    <a:pt x="1217978" y="128383"/>
                    <a:pt x="1248229" y="118299"/>
                  </a:cubicBezTo>
                  <a:cubicBezTo>
                    <a:pt x="1262743" y="132813"/>
                    <a:pt x="1273951" y="151658"/>
                    <a:pt x="1291772" y="161842"/>
                  </a:cubicBezTo>
                  <a:cubicBezTo>
                    <a:pt x="1354956" y="197946"/>
                    <a:pt x="1343548" y="172240"/>
                    <a:pt x="1393372" y="147328"/>
                  </a:cubicBezTo>
                  <a:cubicBezTo>
                    <a:pt x="1407057" y="140486"/>
                    <a:pt x="1422400" y="137651"/>
                    <a:pt x="1436914" y="132813"/>
                  </a:cubicBezTo>
                  <a:cubicBezTo>
                    <a:pt x="1456267" y="137651"/>
                    <a:pt x="1479396" y="134866"/>
                    <a:pt x="1494972" y="147328"/>
                  </a:cubicBezTo>
                  <a:cubicBezTo>
                    <a:pt x="1506920" y="156886"/>
                    <a:pt x="1494775" y="186668"/>
                    <a:pt x="1509486" y="190871"/>
                  </a:cubicBezTo>
                  <a:cubicBezTo>
                    <a:pt x="1537783" y="198956"/>
                    <a:pt x="1567544" y="181194"/>
                    <a:pt x="1596573" y="176356"/>
                  </a:cubicBezTo>
                  <a:cubicBezTo>
                    <a:pt x="1636196" y="156544"/>
                    <a:pt x="1667082" y="125359"/>
                    <a:pt x="1712687" y="161842"/>
                  </a:cubicBezTo>
                  <a:cubicBezTo>
                    <a:pt x="1724634" y="171399"/>
                    <a:pt x="1722362" y="190871"/>
                    <a:pt x="1727201" y="205385"/>
                  </a:cubicBezTo>
                  <a:cubicBezTo>
                    <a:pt x="1741715" y="190871"/>
                    <a:pt x="1760559" y="179664"/>
                    <a:pt x="1770743" y="161842"/>
                  </a:cubicBezTo>
                  <a:cubicBezTo>
                    <a:pt x="1808651" y="95503"/>
                    <a:pt x="1751236" y="92445"/>
                    <a:pt x="1828801" y="118299"/>
                  </a:cubicBezTo>
                  <a:cubicBezTo>
                    <a:pt x="1838477" y="132813"/>
                    <a:pt x="1850028" y="146240"/>
                    <a:pt x="1857830" y="161842"/>
                  </a:cubicBezTo>
                  <a:cubicBezTo>
                    <a:pt x="1864672" y="175526"/>
                    <a:pt x="1858138" y="199703"/>
                    <a:pt x="1872344" y="205385"/>
                  </a:cubicBezTo>
                  <a:cubicBezTo>
                    <a:pt x="1880630" y="208699"/>
                    <a:pt x="1961033" y="180660"/>
                    <a:pt x="1973944" y="176356"/>
                  </a:cubicBezTo>
                  <a:cubicBezTo>
                    <a:pt x="1988458" y="161842"/>
                    <a:pt x="2004345" y="148582"/>
                    <a:pt x="2017486" y="132813"/>
                  </a:cubicBezTo>
                  <a:cubicBezTo>
                    <a:pt x="2028653" y="119412"/>
                    <a:pt x="2032560" y="78805"/>
                    <a:pt x="2046514" y="89271"/>
                  </a:cubicBezTo>
                  <a:cubicBezTo>
                    <a:pt x="2070993" y="107630"/>
                    <a:pt x="2045858" y="168934"/>
                    <a:pt x="2075543" y="176356"/>
                  </a:cubicBezTo>
                  <a:cubicBezTo>
                    <a:pt x="2148444" y="194582"/>
                    <a:pt x="2114677" y="184563"/>
                    <a:pt x="2177143" y="205385"/>
                  </a:cubicBezTo>
                  <a:cubicBezTo>
                    <a:pt x="2191657" y="200547"/>
                    <a:pt x="2207002" y="197713"/>
                    <a:pt x="2220687" y="190871"/>
                  </a:cubicBezTo>
                  <a:cubicBezTo>
                    <a:pt x="2236288" y="183070"/>
                    <a:pt x="2248626" y="154041"/>
                    <a:pt x="2264229" y="161842"/>
                  </a:cubicBezTo>
                  <a:cubicBezTo>
                    <a:pt x="2282072" y="170763"/>
                    <a:pt x="2273905" y="200547"/>
                    <a:pt x="2278743" y="219899"/>
                  </a:cubicBezTo>
                  <a:cubicBezTo>
                    <a:pt x="2303968" y="93772"/>
                    <a:pt x="2274419" y="152577"/>
                    <a:pt x="2322286" y="190871"/>
                  </a:cubicBezTo>
                  <a:cubicBezTo>
                    <a:pt x="2334233" y="200428"/>
                    <a:pt x="2351316" y="200547"/>
                    <a:pt x="2365830" y="205385"/>
                  </a:cubicBezTo>
                  <a:cubicBezTo>
                    <a:pt x="2404534" y="200547"/>
                    <a:pt x="2443567" y="197849"/>
                    <a:pt x="2481944" y="190871"/>
                  </a:cubicBezTo>
                  <a:cubicBezTo>
                    <a:pt x="2496997" y="188134"/>
                    <a:pt x="2510186" y="176356"/>
                    <a:pt x="2525486" y="176356"/>
                  </a:cubicBezTo>
                  <a:cubicBezTo>
                    <a:pt x="2545434" y="176356"/>
                    <a:pt x="2564192" y="186033"/>
                    <a:pt x="2583543" y="190871"/>
                  </a:cubicBezTo>
                  <a:cubicBezTo>
                    <a:pt x="2598057" y="200547"/>
                    <a:pt x="2609817" y="217432"/>
                    <a:pt x="2627087" y="219899"/>
                  </a:cubicBezTo>
                  <a:cubicBezTo>
                    <a:pt x="2683920" y="228018"/>
                    <a:pt x="2684415" y="192958"/>
                    <a:pt x="2728687" y="176356"/>
                  </a:cubicBezTo>
                  <a:cubicBezTo>
                    <a:pt x="2751786" y="167694"/>
                    <a:pt x="2777068" y="166680"/>
                    <a:pt x="2801257" y="161842"/>
                  </a:cubicBezTo>
                  <a:cubicBezTo>
                    <a:pt x="2815771" y="171518"/>
                    <a:pt x="2833903" y="177249"/>
                    <a:pt x="2844800" y="190871"/>
                  </a:cubicBezTo>
                  <a:cubicBezTo>
                    <a:pt x="2885542" y="241798"/>
                    <a:pt x="2823411" y="246381"/>
                    <a:pt x="2902858" y="219899"/>
                  </a:cubicBezTo>
                  <a:cubicBezTo>
                    <a:pt x="2912533" y="205385"/>
                    <a:pt x="2914618" y="178823"/>
                    <a:pt x="2931886" y="176356"/>
                  </a:cubicBezTo>
                  <a:cubicBezTo>
                    <a:pt x="2957679" y="172671"/>
                    <a:pt x="2981154" y="193733"/>
                    <a:pt x="3004458" y="205385"/>
                  </a:cubicBezTo>
                  <a:cubicBezTo>
                    <a:pt x="3025685" y="215999"/>
                    <a:pt x="3092902" y="268090"/>
                    <a:pt x="3106057" y="277956"/>
                  </a:cubicBezTo>
                  <a:cubicBezTo>
                    <a:pt x="3139924" y="273118"/>
                    <a:pt x="3174889" y="273272"/>
                    <a:pt x="3207657" y="263442"/>
                  </a:cubicBezTo>
                  <a:cubicBezTo>
                    <a:pt x="3265227" y="246171"/>
                    <a:pt x="3244546" y="233207"/>
                    <a:pt x="3265714" y="190871"/>
                  </a:cubicBezTo>
                  <a:cubicBezTo>
                    <a:pt x="3273515" y="175269"/>
                    <a:pt x="3285067" y="161842"/>
                    <a:pt x="3294743" y="147328"/>
                  </a:cubicBezTo>
                  <a:cubicBezTo>
                    <a:pt x="3328781" y="45212"/>
                    <a:pt x="3284480" y="171275"/>
                    <a:pt x="3338286" y="45728"/>
                  </a:cubicBezTo>
                  <a:cubicBezTo>
                    <a:pt x="3344313" y="31666"/>
                    <a:pt x="3347962" y="16699"/>
                    <a:pt x="3352800" y="2185"/>
                  </a:cubicBezTo>
                  <a:cubicBezTo>
                    <a:pt x="3357638" y="40890"/>
                    <a:pt x="3347962" y="84432"/>
                    <a:pt x="3367314" y="118299"/>
                  </a:cubicBezTo>
                  <a:cubicBezTo>
                    <a:pt x="3374905" y="131583"/>
                    <a:pt x="3396146" y="99582"/>
                    <a:pt x="3410857" y="103785"/>
                  </a:cubicBezTo>
                  <a:cubicBezTo>
                    <a:pt x="3434117" y="110431"/>
                    <a:pt x="3449229" y="133268"/>
                    <a:pt x="3468914" y="147328"/>
                  </a:cubicBezTo>
                  <a:cubicBezTo>
                    <a:pt x="3483109" y="157467"/>
                    <a:pt x="3497943" y="166680"/>
                    <a:pt x="3512457" y="176356"/>
                  </a:cubicBezTo>
                  <a:cubicBezTo>
                    <a:pt x="3526971" y="171518"/>
                    <a:pt x="3543270" y="170329"/>
                    <a:pt x="3556000" y="161842"/>
                  </a:cubicBezTo>
                  <a:cubicBezTo>
                    <a:pt x="3615303" y="122307"/>
                    <a:pt x="3589369" y="87775"/>
                    <a:pt x="3614057" y="161842"/>
                  </a:cubicBezTo>
                  <a:cubicBezTo>
                    <a:pt x="3769131" y="110150"/>
                    <a:pt x="3664730" y="112697"/>
                    <a:pt x="3715657" y="176356"/>
                  </a:cubicBezTo>
                  <a:cubicBezTo>
                    <a:pt x="3726554" y="189978"/>
                    <a:pt x="3744686" y="195709"/>
                    <a:pt x="3759200" y="205385"/>
                  </a:cubicBezTo>
                  <a:cubicBezTo>
                    <a:pt x="3768876" y="190871"/>
                    <a:pt x="3856537" y="196164"/>
                    <a:pt x="3873954" y="195179"/>
                  </a:cubicBezTo>
                  <a:cubicBezTo>
                    <a:pt x="3934528" y="191754"/>
                    <a:pt x="3950872" y="182555"/>
                    <a:pt x="3991429" y="176356"/>
                  </a:cubicBezTo>
                  <a:cubicBezTo>
                    <a:pt x="4031986" y="170157"/>
                    <a:pt x="4071371" y="156134"/>
                    <a:pt x="4117295" y="157986"/>
                  </a:cubicBezTo>
                  <a:cubicBezTo>
                    <a:pt x="4163219" y="159838"/>
                    <a:pt x="4216741" y="184822"/>
                    <a:pt x="4266974" y="187468"/>
                  </a:cubicBezTo>
                  <a:cubicBezTo>
                    <a:pt x="4317207" y="190114"/>
                    <a:pt x="4360447" y="172084"/>
                    <a:pt x="4418693" y="173861"/>
                  </a:cubicBezTo>
                  <a:cubicBezTo>
                    <a:pt x="4476939" y="175638"/>
                    <a:pt x="4566557" y="188565"/>
                    <a:pt x="4616450" y="198128"/>
                  </a:cubicBezTo>
                  <a:cubicBezTo>
                    <a:pt x="4666343" y="207691"/>
                    <a:pt x="4689173" y="237286"/>
                    <a:pt x="4718050" y="231238"/>
                  </a:cubicBezTo>
                  <a:cubicBezTo>
                    <a:pt x="4746927" y="225190"/>
                    <a:pt x="4775351" y="185503"/>
                    <a:pt x="4789714" y="161842"/>
                  </a:cubicBezTo>
                  <a:cubicBezTo>
                    <a:pt x="4804077" y="138181"/>
                    <a:pt x="4799391" y="113461"/>
                    <a:pt x="4804229" y="89271"/>
                  </a:cubicBezTo>
                  <a:cubicBezTo>
                    <a:pt x="4840099" y="196882"/>
                    <a:pt x="4805889" y="190040"/>
                    <a:pt x="4891314" y="147328"/>
                  </a:cubicBezTo>
                  <a:cubicBezTo>
                    <a:pt x="4920343" y="108623"/>
                    <a:pt x="4963101" y="-14686"/>
                    <a:pt x="4978400" y="31213"/>
                  </a:cubicBezTo>
                  <a:cubicBezTo>
                    <a:pt x="4983238" y="45727"/>
                    <a:pt x="4981073" y="65068"/>
                    <a:pt x="4992914" y="74756"/>
                  </a:cubicBezTo>
                  <a:cubicBezTo>
                    <a:pt x="5093775" y="157279"/>
                    <a:pt x="5111688" y="142628"/>
                    <a:pt x="5196114" y="190871"/>
                  </a:cubicBezTo>
                  <a:cubicBezTo>
                    <a:pt x="5274892" y="235887"/>
                    <a:pt x="5203370" y="207803"/>
                    <a:pt x="5283200" y="234413"/>
                  </a:cubicBezTo>
                  <a:cubicBezTo>
                    <a:pt x="5317999" y="130015"/>
                    <a:pt x="5275779" y="260387"/>
                    <a:pt x="5312229" y="132813"/>
                  </a:cubicBezTo>
                  <a:cubicBezTo>
                    <a:pt x="5316432" y="118103"/>
                    <a:pt x="5321905" y="103785"/>
                    <a:pt x="5326743" y="89271"/>
                  </a:cubicBezTo>
                  <a:cubicBezTo>
                    <a:pt x="5336419" y="103785"/>
                    <a:pt x="5348901" y="116780"/>
                    <a:pt x="5355772" y="132813"/>
                  </a:cubicBezTo>
                  <a:cubicBezTo>
                    <a:pt x="5356054" y="133472"/>
                    <a:pt x="5377738" y="227351"/>
                    <a:pt x="5384800" y="234413"/>
                  </a:cubicBezTo>
                  <a:cubicBezTo>
                    <a:pt x="5395618" y="245231"/>
                    <a:pt x="5413829" y="244090"/>
                    <a:pt x="5428343" y="248928"/>
                  </a:cubicBezTo>
                  <a:cubicBezTo>
                    <a:pt x="5442857" y="229576"/>
                    <a:pt x="5457826" y="210556"/>
                    <a:pt x="5471886" y="190871"/>
                  </a:cubicBezTo>
                  <a:cubicBezTo>
                    <a:pt x="5482025" y="176676"/>
                    <a:pt x="5484718" y="153807"/>
                    <a:pt x="5500914" y="147328"/>
                  </a:cubicBezTo>
                  <a:cubicBezTo>
                    <a:pt x="5515119" y="141646"/>
                    <a:pt x="5529943" y="157004"/>
                    <a:pt x="5544457" y="161842"/>
                  </a:cubicBezTo>
                  <a:cubicBezTo>
                    <a:pt x="5578324" y="157004"/>
                    <a:pt x="5616354" y="164301"/>
                    <a:pt x="5646057" y="147328"/>
                  </a:cubicBezTo>
                  <a:cubicBezTo>
                    <a:pt x="5687641" y="123566"/>
                    <a:pt x="5747657" y="45728"/>
                    <a:pt x="5747657" y="45728"/>
                  </a:cubicBezTo>
                  <a:cubicBezTo>
                    <a:pt x="5762171" y="50566"/>
                    <a:pt x="5780382" y="49424"/>
                    <a:pt x="5791200" y="60242"/>
                  </a:cubicBezTo>
                  <a:cubicBezTo>
                    <a:pt x="5798167" y="67209"/>
                    <a:pt x="5820068" y="161307"/>
                    <a:pt x="5820229" y="161842"/>
                  </a:cubicBezTo>
                  <a:cubicBezTo>
                    <a:pt x="5829022" y="191150"/>
                    <a:pt x="5849257" y="248928"/>
                    <a:pt x="5849257" y="248928"/>
                  </a:cubicBezTo>
                  <a:cubicBezTo>
                    <a:pt x="5878412" y="205196"/>
                    <a:pt x="5885214" y="198893"/>
                    <a:pt x="5907314" y="147328"/>
                  </a:cubicBezTo>
                  <a:cubicBezTo>
                    <a:pt x="5913341" y="133266"/>
                    <a:pt x="5916991" y="118299"/>
                    <a:pt x="5921829" y="103785"/>
                  </a:cubicBezTo>
                  <a:cubicBezTo>
                    <a:pt x="5936343" y="118299"/>
                    <a:pt x="5948293" y="135942"/>
                    <a:pt x="5965372" y="147328"/>
                  </a:cubicBezTo>
                  <a:cubicBezTo>
                    <a:pt x="5978102" y="155814"/>
                    <a:pt x="5993749" y="159820"/>
                    <a:pt x="6008914" y="161842"/>
                  </a:cubicBezTo>
                  <a:cubicBezTo>
                    <a:pt x="6066662" y="169542"/>
                    <a:pt x="6125029" y="171518"/>
                    <a:pt x="6183086" y="176356"/>
                  </a:cubicBezTo>
                  <a:cubicBezTo>
                    <a:pt x="6227933" y="206254"/>
                    <a:pt x="6248532" y="234326"/>
                    <a:pt x="6313714" y="190871"/>
                  </a:cubicBezTo>
                  <a:cubicBezTo>
                    <a:pt x="6337187" y="175222"/>
                    <a:pt x="6342743" y="142490"/>
                    <a:pt x="6357257" y="118299"/>
                  </a:cubicBezTo>
                  <a:cubicBezTo>
                    <a:pt x="6371771" y="123137"/>
                    <a:pt x="6387116" y="125971"/>
                    <a:pt x="6400800" y="132813"/>
                  </a:cubicBezTo>
                  <a:cubicBezTo>
                    <a:pt x="6416402" y="140614"/>
                    <a:pt x="6428010" y="155717"/>
                    <a:pt x="6444343" y="161842"/>
                  </a:cubicBezTo>
                  <a:cubicBezTo>
                    <a:pt x="6467442" y="170504"/>
                    <a:pt x="6492724" y="171518"/>
                    <a:pt x="6516914" y="176356"/>
                  </a:cubicBezTo>
                  <a:cubicBezTo>
                    <a:pt x="6531428" y="186032"/>
                    <a:pt x="6545499" y="214360"/>
                    <a:pt x="6560457" y="205385"/>
                  </a:cubicBezTo>
                  <a:cubicBezTo>
                    <a:pt x="6582798" y="191980"/>
                    <a:pt x="6577834" y="156117"/>
                    <a:pt x="6589486" y="132813"/>
                  </a:cubicBezTo>
                  <a:cubicBezTo>
                    <a:pt x="6597287" y="117211"/>
                    <a:pt x="6608838" y="103785"/>
                    <a:pt x="6618514" y="89271"/>
                  </a:cubicBezTo>
                  <a:cubicBezTo>
                    <a:pt x="6623352" y="69918"/>
                    <a:pt x="6613081" y="31213"/>
                    <a:pt x="6633029" y="31213"/>
                  </a:cubicBezTo>
                  <a:cubicBezTo>
                    <a:pt x="6652977" y="31213"/>
                    <a:pt x="6643975" y="69645"/>
                    <a:pt x="6647543" y="89271"/>
                  </a:cubicBezTo>
                  <a:cubicBezTo>
                    <a:pt x="6653663" y="122930"/>
                    <a:pt x="6657219" y="157004"/>
                    <a:pt x="6662057" y="190871"/>
                  </a:cubicBezTo>
                  <a:cubicBezTo>
                    <a:pt x="6676571" y="166680"/>
                    <a:pt x="6690648" y="142222"/>
                    <a:pt x="6705600" y="118299"/>
                  </a:cubicBezTo>
                  <a:cubicBezTo>
                    <a:pt x="6714845" y="103506"/>
                    <a:pt x="6717524" y="78177"/>
                    <a:pt x="6734629" y="74756"/>
                  </a:cubicBezTo>
                  <a:cubicBezTo>
                    <a:pt x="6751734" y="71335"/>
                    <a:pt x="6763658" y="94109"/>
                    <a:pt x="6778172" y="103785"/>
                  </a:cubicBezTo>
                  <a:cubicBezTo>
                    <a:pt x="6787848" y="118299"/>
                    <a:pt x="6791004" y="140850"/>
                    <a:pt x="6807200" y="147328"/>
                  </a:cubicBezTo>
                  <a:cubicBezTo>
                    <a:pt x="6821405" y="153010"/>
                    <a:pt x="6837059" y="125971"/>
                    <a:pt x="6850743" y="132813"/>
                  </a:cubicBezTo>
                  <a:cubicBezTo>
                    <a:pt x="6864427" y="139655"/>
                    <a:pt x="6855700" y="164409"/>
                    <a:pt x="6865257" y="176356"/>
                  </a:cubicBezTo>
                  <a:cubicBezTo>
                    <a:pt x="6876154" y="189978"/>
                    <a:pt x="6894286" y="195709"/>
                    <a:pt x="6908800" y="205385"/>
                  </a:cubicBezTo>
                  <a:cubicBezTo>
                    <a:pt x="6918476" y="190871"/>
                    <a:pt x="6920520" y="164006"/>
                    <a:pt x="6937829" y="161842"/>
                  </a:cubicBezTo>
                  <a:cubicBezTo>
                    <a:pt x="6968191" y="158047"/>
                    <a:pt x="7024914" y="190871"/>
                    <a:pt x="7024914" y="190871"/>
                  </a:cubicBezTo>
                  <a:cubicBezTo>
                    <a:pt x="7053943" y="186033"/>
                    <a:pt x="7086448" y="190957"/>
                    <a:pt x="7112000" y="176356"/>
                  </a:cubicBezTo>
                  <a:cubicBezTo>
                    <a:pt x="7165468" y="145803"/>
                    <a:pt x="7072142" y="78441"/>
                    <a:pt x="7170057" y="176356"/>
                  </a:cubicBezTo>
                  <a:cubicBezTo>
                    <a:pt x="7174895" y="190870"/>
                    <a:pt x="7173754" y="230717"/>
                    <a:pt x="7184572" y="219899"/>
                  </a:cubicBezTo>
                  <a:cubicBezTo>
                    <a:pt x="7199234" y="205237"/>
                    <a:pt x="7219657" y="102946"/>
                    <a:pt x="7228114" y="74756"/>
                  </a:cubicBezTo>
                  <a:cubicBezTo>
                    <a:pt x="7232511" y="60102"/>
                    <a:pt x="7239768" y="38331"/>
                    <a:pt x="7245926" y="20223"/>
                  </a:cubicBezTo>
                  <a:lnTo>
                    <a:pt x="7252868" y="0"/>
                  </a:lnTo>
                  <a:close/>
                </a:path>
              </a:pathLst>
            </a:custGeom>
            <a:solidFill>
              <a:srgbClr val="FFFFFF"/>
            </a:solidFill>
            <a:ln>
              <a:noFill/>
            </a:ln>
            <a:effectLst>
              <a:innerShdw dist="127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252EC56B-41AE-4AC0-968F-D34B95981ECD}"/>
                </a:ext>
              </a:extLst>
            </p:cNvPr>
            <p:cNvSpPr/>
            <p:nvPr/>
          </p:nvSpPr>
          <p:spPr>
            <a:xfrm>
              <a:off x="11749173" y="1826528"/>
              <a:ext cx="51527" cy="15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9B66A8-9814-40E3-959C-12E245848959}"/>
                </a:ext>
              </a:extLst>
            </p:cNvPr>
            <p:cNvSpPr/>
            <p:nvPr/>
          </p:nvSpPr>
          <p:spPr>
            <a:xfrm>
              <a:off x="11775162" y="1960797"/>
              <a:ext cx="51527" cy="7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896E5E7-837C-4343-8388-A00C42F9E3AA}"/>
                </a:ext>
              </a:extLst>
            </p:cNvPr>
            <p:cNvSpPr/>
            <p:nvPr/>
          </p:nvSpPr>
          <p:spPr>
            <a:xfrm>
              <a:off x="11797573" y="1960797"/>
              <a:ext cx="51527" cy="7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BBFAB3-1567-4FC0-8F4F-01A394718602}"/>
                </a:ext>
              </a:extLst>
            </p:cNvPr>
            <p:cNvSpPr/>
            <p:nvPr/>
          </p:nvSpPr>
          <p:spPr>
            <a:xfrm>
              <a:off x="5880078" y="4137150"/>
              <a:ext cx="1309614" cy="259671"/>
            </a:xfrm>
            <a:prstGeom prst="rect">
              <a:avLst/>
            </a:prstGeom>
            <a:solidFill>
              <a:srgbClr val="E7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D27053-5A69-4EC8-9144-556C75C9EF62}"/>
                </a:ext>
              </a:extLst>
            </p:cNvPr>
            <p:cNvSpPr/>
            <p:nvPr/>
          </p:nvSpPr>
          <p:spPr>
            <a:xfrm>
              <a:off x="10388792" y="4137150"/>
              <a:ext cx="1309614" cy="259671"/>
            </a:xfrm>
            <a:prstGeom prst="rect">
              <a:avLst/>
            </a:prstGeom>
            <a:solidFill>
              <a:srgbClr val="E2E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A09F4CD-22E9-4ED0-A2B4-F3A306C07398}"/>
                </a:ext>
              </a:extLst>
            </p:cNvPr>
            <p:cNvSpPr/>
            <p:nvPr/>
          </p:nvSpPr>
          <p:spPr>
            <a:xfrm>
              <a:off x="5844779" y="2976010"/>
              <a:ext cx="5952794" cy="1883448"/>
            </a:xfrm>
            <a:prstGeom prst="rect">
              <a:avLst/>
            </a:prstGeom>
            <a:solidFill>
              <a:srgbClr val="EBEBEB"/>
            </a:solidFill>
          </p:spPr>
          <p:txBody>
            <a:bodyPr wrap="square">
              <a:spAutoFit/>
            </a:bodyPr>
            <a:lstStyle/>
            <a:p>
              <a:r>
                <a:rPr lang="en-US" sz="2800" b="1" dirty="0">
                  <a:solidFill>
                    <a:srgbClr val="89163E"/>
                  </a:solidFill>
                </a:rPr>
                <a:t>Baltimore Estimates Cost of Ransomware Attack at $18.2 Million As Government Begins to Restore Email Accounts</a:t>
              </a:r>
            </a:p>
          </p:txBody>
        </p:sp>
        <p:cxnSp>
          <p:nvCxnSpPr>
            <p:cNvPr id="35" name="Straight Arrow Connector 34">
              <a:extLst>
                <a:ext uri="{FF2B5EF4-FFF2-40B4-BE49-F238E27FC236}">
                  <a16:creationId xmlns:a16="http://schemas.microsoft.com/office/drawing/2014/main" id="{4EB2B659-5661-41F5-9333-46BD96539578}"/>
                </a:ext>
              </a:extLst>
            </p:cNvPr>
            <p:cNvCxnSpPr/>
            <p:nvPr/>
          </p:nvCxnSpPr>
          <p:spPr>
            <a:xfrm>
              <a:off x="5880078" y="2835797"/>
              <a:ext cx="5818328" cy="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B2A8E7E0-45E2-486C-9E37-81CB793429A7}"/>
              </a:ext>
            </a:extLst>
          </p:cNvPr>
          <p:cNvSpPr/>
          <p:nvPr/>
        </p:nvSpPr>
        <p:spPr>
          <a:xfrm>
            <a:off x="0" y="1400537"/>
            <a:ext cx="3981691" cy="480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0980F6F-4D7E-4B28-BFA0-4653E76C95FE}"/>
              </a:ext>
            </a:extLst>
          </p:cNvPr>
          <p:cNvGrpSpPr/>
          <p:nvPr/>
        </p:nvGrpSpPr>
        <p:grpSpPr>
          <a:xfrm>
            <a:off x="518900" y="1522154"/>
            <a:ext cx="4616076" cy="4344370"/>
            <a:chOff x="3650486" y="1716059"/>
            <a:chExt cx="4987177" cy="2784126"/>
          </a:xfrm>
        </p:grpSpPr>
        <p:pic>
          <p:nvPicPr>
            <p:cNvPr id="12" name="Picture 11">
              <a:extLst>
                <a:ext uri="{FF2B5EF4-FFF2-40B4-BE49-F238E27FC236}">
                  <a16:creationId xmlns:a16="http://schemas.microsoft.com/office/drawing/2014/main" id="{FF64E591-61A2-4594-B859-15F9ED28766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3650486" y="1716059"/>
              <a:ext cx="4987177" cy="2784126"/>
            </a:xfrm>
            <a:prstGeom prst="rect">
              <a:avLst/>
            </a:prstGeom>
          </p:spPr>
        </p:pic>
        <p:sp>
          <p:nvSpPr>
            <p:cNvPr id="23" name="Rectangle 22">
              <a:extLst>
                <a:ext uri="{FF2B5EF4-FFF2-40B4-BE49-F238E27FC236}">
                  <a16:creationId xmlns:a16="http://schemas.microsoft.com/office/drawing/2014/main" id="{5EEC0AB5-DF2B-4DA1-B1F7-C4390C54F02C}"/>
                </a:ext>
              </a:extLst>
            </p:cNvPr>
            <p:cNvSpPr/>
            <p:nvPr/>
          </p:nvSpPr>
          <p:spPr>
            <a:xfrm rot="351367">
              <a:off x="4538804" y="2715223"/>
              <a:ext cx="2293246" cy="746386"/>
            </a:xfrm>
            <a:prstGeom prst="rect">
              <a:avLst/>
            </a:prstGeom>
            <a:solidFill>
              <a:srgbClr val="FD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9B6FF8-B66C-46FF-ADC7-12755B756E4B}"/>
                </a:ext>
              </a:extLst>
            </p:cNvPr>
            <p:cNvSpPr/>
            <p:nvPr/>
          </p:nvSpPr>
          <p:spPr>
            <a:xfrm rot="444692">
              <a:off x="4553765" y="2751111"/>
              <a:ext cx="2214642" cy="1205706"/>
            </a:xfrm>
            <a:prstGeom prst="rect">
              <a:avLst/>
            </a:prstGeom>
            <a:solidFill>
              <a:srgbClr val="FDFFFA"/>
            </a:solidFill>
          </p:spPr>
          <p:txBody>
            <a:bodyPr wrap="square" anchor="ctr">
              <a:noAutofit/>
            </a:bodyPr>
            <a:lstStyle/>
            <a:p>
              <a:r>
                <a:rPr lang="en-US" sz="2250" b="1" dirty="0">
                  <a:solidFill>
                    <a:srgbClr val="89163E"/>
                  </a:solidFill>
                </a:rPr>
                <a:t>COLONIAL PIPELINE PAID $5 MILLION RANSOM TO HACKERS </a:t>
              </a:r>
            </a:p>
            <a:p>
              <a:r>
                <a:rPr lang="en-US" sz="1200" b="1" dirty="0">
                  <a:solidFill>
                    <a:srgbClr val="89163E"/>
                  </a:solidFill>
                </a:rPr>
                <a:t>- c</a:t>
              </a:r>
              <a:r>
                <a:rPr lang="en-US" sz="1200" b="1" i="1" dirty="0">
                  <a:solidFill>
                    <a:srgbClr val="89163E"/>
                  </a:solidFill>
                </a:rPr>
                <a:t>nbc.com</a:t>
              </a:r>
            </a:p>
          </p:txBody>
        </p:sp>
        <p:sp>
          <p:nvSpPr>
            <p:cNvPr id="25" name="Rectangle 24">
              <a:extLst>
                <a:ext uri="{FF2B5EF4-FFF2-40B4-BE49-F238E27FC236}">
                  <a16:creationId xmlns:a16="http://schemas.microsoft.com/office/drawing/2014/main" id="{EEE1EE81-E7D3-4F96-9DD4-10562A4F4616}"/>
                </a:ext>
              </a:extLst>
            </p:cNvPr>
            <p:cNvSpPr/>
            <p:nvPr/>
          </p:nvSpPr>
          <p:spPr>
            <a:xfrm rot="396817">
              <a:off x="6617095" y="3494545"/>
              <a:ext cx="148761" cy="850760"/>
            </a:xfrm>
            <a:prstGeom prst="rect">
              <a:avLst/>
            </a:prstGeom>
            <a:solidFill>
              <a:srgbClr val="FD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87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Monitor Financial Statements</a:t>
            </a:r>
          </a:p>
        </p:txBody>
      </p:sp>
      <p:sp>
        <p:nvSpPr>
          <p:cNvPr id="3" name="Slide Number Placeholder 2"/>
          <p:cNvSpPr>
            <a:spLocks noGrp="1"/>
          </p:cNvSpPr>
          <p:nvPr>
            <p:ph type="sldNum" sz="quarter" idx="10"/>
          </p:nvPr>
        </p:nvSpPr>
        <p:spPr/>
        <p:txBody>
          <a:bodyPr/>
          <a:lstStyle/>
          <a:p>
            <a:fld id="{496F6AEA-BFCE-644B-B5DE-06784F16BF6E}" type="slidenum">
              <a:rPr lang="en-US" smtClean="0"/>
              <a:pPr/>
              <a:t>19</a:t>
            </a:fld>
            <a:endParaRPr lang="en-US" dirty="0"/>
          </a:p>
        </p:txBody>
      </p:sp>
      <p:sp>
        <p:nvSpPr>
          <p:cNvPr id="8" name="Text Placeholder 7"/>
          <p:cNvSpPr>
            <a:spLocks noGrp="1"/>
          </p:cNvSpPr>
          <p:nvPr>
            <p:ph type="body" sz="quarter" idx="11"/>
          </p:nvPr>
        </p:nvSpPr>
        <p:spPr/>
        <p:txBody>
          <a:bodyPr/>
          <a:lstStyle/>
          <a:p>
            <a:endParaRPr lang="en-US"/>
          </a:p>
        </p:txBody>
      </p:sp>
      <p:sp>
        <p:nvSpPr>
          <p:cNvPr id="14" name="Text Placeholder 13"/>
          <p:cNvSpPr>
            <a:spLocks noGrp="1"/>
          </p:cNvSpPr>
          <p:nvPr>
            <p:ph type="body" sz="quarter" idx="13"/>
          </p:nvPr>
        </p:nvSpPr>
        <p:spPr>
          <a:xfrm>
            <a:off x="392676" y="5997262"/>
            <a:ext cx="11418324" cy="556563"/>
          </a:xfrm>
        </p:spPr>
        <p:txBody>
          <a:bodyPr/>
          <a:lstStyle/>
          <a:p>
            <a:r>
              <a:rPr lang="en-US" sz="900" dirty="0">
                <a:latin typeface="+mj-lt"/>
              </a:rPr>
              <a:t>Source: Consumer Financial Protection Bureau; “List of consumer reporting </a:t>
            </a:r>
            <a:r>
              <a:rPr lang="en-US" sz="900" dirty="0" err="1">
                <a:latin typeface="+mj-lt"/>
              </a:rPr>
              <a:t>companies.”</a:t>
            </a:r>
            <a:r>
              <a:rPr lang="en-US" sz="900" dirty="0" err="1">
                <a:effectLst/>
                <a:latin typeface="+mj-lt"/>
                <a:ea typeface="Calibri" panose="020F0502020204030204" pitchFamily="34" charset="0"/>
                <a:cs typeface="Times New Roman" panose="02020603050405020304" pitchFamily="18" charset="0"/>
              </a:rPr>
              <a:t>consumerfinance.gov</a:t>
            </a:r>
            <a:r>
              <a:rPr lang="en-US" sz="900" dirty="0">
                <a:effectLst/>
                <a:latin typeface="+mj-lt"/>
                <a:ea typeface="Calibri" panose="020F0502020204030204" pitchFamily="34" charset="0"/>
                <a:cs typeface="Times New Roman" panose="02020603050405020304" pitchFamily="18" charset="0"/>
              </a:rPr>
              <a:t>/consumer-tools/credit-reports-and-scores/consumer-reporting-companies, </a:t>
            </a:r>
            <a:r>
              <a:rPr lang="en-US" sz="900" dirty="0">
                <a:latin typeface="+mj-lt"/>
              </a:rPr>
              <a:t>Site accessed March 10, 2021.</a:t>
            </a:r>
          </a:p>
          <a:p>
            <a:r>
              <a:rPr lang="en-US" sz="900" dirty="0"/>
              <a:t>Consumer Financial Protection Bureau; ”List of Consumer Reporting Companies,” 2021. </a:t>
            </a:r>
            <a:r>
              <a:rPr lang="en-US" sz="900" dirty="0">
                <a:effectLst/>
                <a:latin typeface="Calibri" panose="020F0502020204030204" pitchFamily="34" charset="0"/>
                <a:ea typeface="Calibri" panose="020F0502020204030204" pitchFamily="34" charset="0"/>
                <a:cs typeface="Times New Roman" panose="02020603050405020304" pitchFamily="18" charset="0"/>
              </a:rPr>
              <a:t>files.consumerfinance.gov/f/documents/cfpb_consumer-reporting-companies-list_2021.pdf  </a:t>
            </a:r>
            <a:r>
              <a:rPr lang="en-US" sz="900" dirty="0"/>
              <a:t>Site accessed March 10, 2021.</a:t>
            </a:r>
          </a:p>
          <a:p>
            <a:endParaRPr lang="en-US" sz="900" dirty="0"/>
          </a:p>
          <a:p>
            <a:r>
              <a:rPr lang="en-US" sz="900" i="1" dirty="0">
                <a:solidFill>
                  <a:srgbClr val="515B5F">
                    <a:lumMod val="75000"/>
                  </a:srgbClr>
                </a:solidFill>
                <a:latin typeface="Calibri" panose="020F0502020204030204" pitchFamily="34" charset="0"/>
                <a:cs typeface="Calibri" panose="020F0502020204030204" pitchFamily="34" charset="0"/>
              </a:rPr>
              <a:t>MFS is not affiliated with the entities above. These entities/products/links are being provided as a convenience and for informational purposes only; they do not constitute an endorsement or approval by MFS.®</a:t>
            </a:r>
            <a:endParaRPr lang="en-US" sz="900" dirty="0">
              <a:solidFill>
                <a:srgbClr val="515B5F">
                  <a:lumMod val="75000"/>
                </a:srgbClr>
              </a:solidFill>
              <a:latin typeface="Calibri" panose="020F0502020204030204" pitchFamily="34" charset="0"/>
              <a:cs typeface="Calibri" panose="020F0502020204030204" pitchFamily="34" charset="0"/>
            </a:endParaRPr>
          </a:p>
        </p:txBody>
      </p:sp>
      <p:sp>
        <p:nvSpPr>
          <p:cNvPr id="15" name="Text Placeholder 14"/>
          <p:cNvSpPr>
            <a:spLocks noGrp="1"/>
          </p:cNvSpPr>
          <p:nvPr>
            <p:ph type="body" sz="quarter" idx="14"/>
          </p:nvPr>
        </p:nvSpPr>
        <p:spPr>
          <a:xfrm>
            <a:off x="6272953" y="1828238"/>
            <a:ext cx="5341257" cy="313932"/>
          </a:xfrm>
        </p:spPr>
        <p:txBody>
          <a:bodyPr/>
          <a:lstStyle/>
          <a:p>
            <a:pPr marL="0" indent="0">
              <a:buNone/>
            </a:pPr>
            <a:r>
              <a:rPr lang="en-US" sz="1600" b="1" dirty="0">
                <a:latin typeface="+mj-lt"/>
                <a:cs typeface="Calibri" panose="020F0502020204030204" pitchFamily="34" charset="0"/>
              </a:rPr>
              <a:t>Three major credit bureau websites that provides credit reports:</a:t>
            </a:r>
          </a:p>
        </p:txBody>
      </p:sp>
      <p:sp>
        <p:nvSpPr>
          <p:cNvPr id="9" name="Text Placeholder 8"/>
          <p:cNvSpPr>
            <a:spLocks noGrp="1"/>
          </p:cNvSpPr>
          <p:nvPr>
            <p:ph type="body" sz="quarter" idx="15"/>
          </p:nvPr>
        </p:nvSpPr>
        <p:spPr/>
        <p:txBody>
          <a:bodyPr/>
          <a:lstStyle/>
          <a:p>
            <a:endParaRPr lang="en-US" dirty="0"/>
          </a:p>
        </p:txBody>
      </p:sp>
      <p:sp>
        <p:nvSpPr>
          <p:cNvPr id="19" name="Rectangle 18"/>
          <p:cNvSpPr/>
          <p:nvPr/>
        </p:nvSpPr>
        <p:spPr>
          <a:xfrm>
            <a:off x="381000" y="1747307"/>
            <a:ext cx="5258130" cy="3621064"/>
          </a:xfrm>
          <a:prstGeom prst="rect">
            <a:avLst/>
          </a:prstGeom>
          <a:solidFill>
            <a:srgbClr val="008B95"/>
          </a:solidFill>
          <a:ln w="12700" cap="flat" cmpd="sng" algn="ctr">
            <a:noFill/>
            <a:prstDash val="solid"/>
            <a:miter lim="800000"/>
          </a:ln>
          <a:effectLst/>
        </p:spPr>
        <p:txBody>
          <a:bodyPr lIns="0" rIns="0" rtlCol="0" anchor="ctr"/>
          <a:lstStyle/>
          <a:p>
            <a:pPr algn="ctr">
              <a:spcAft>
                <a:spcPts val="600"/>
              </a:spcAft>
            </a:pPr>
            <a:r>
              <a:rPr lang="en-US" sz="2400" dirty="0">
                <a:solidFill>
                  <a:schemeClr val="bg1"/>
                </a:solidFill>
                <a:latin typeface="+mj-lt"/>
              </a:rPr>
              <a:t>Under federal law, each credit bureau is required to provide consumers</a:t>
            </a:r>
          </a:p>
          <a:p>
            <a:pPr algn="ctr"/>
            <a:r>
              <a:rPr lang="en-US" sz="3600" b="1" dirty="0">
                <a:solidFill>
                  <a:schemeClr val="bg1"/>
                </a:solidFill>
                <a:latin typeface="+mj-lt"/>
              </a:rPr>
              <a:t>one free report</a:t>
            </a:r>
          </a:p>
          <a:p>
            <a:pPr algn="ctr"/>
            <a:r>
              <a:rPr lang="en-US" sz="3600" b="1" dirty="0">
                <a:solidFill>
                  <a:schemeClr val="bg1"/>
                </a:solidFill>
                <a:latin typeface="+mj-lt"/>
              </a:rPr>
              <a:t>each year </a:t>
            </a:r>
          </a:p>
          <a:p>
            <a:pPr algn="ctr"/>
            <a:endParaRPr lang="en-US" sz="2400" b="1" dirty="0">
              <a:solidFill>
                <a:schemeClr val="bg1"/>
              </a:solidFill>
              <a:latin typeface="+mj-lt"/>
            </a:endParaRPr>
          </a:p>
          <a:p>
            <a:pPr algn="ctr"/>
            <a:r>
              <a:rPr lang="en-US" sz="2400" b="1" dirty="0">
                <a:solidFill>
                  <a:schemeClr val="bg1"/>
                </a:solidFill>
                <a:latin typeface="+mj-lt"/>
              </a:rPr>
              <a:t>AnnualCreditReport.com</a:t>
            </a:r>
          </a:p>
          <a:p>
            <a:pPr algn="ctr"/>
            <a:r>
              <a:rPr lang="en-US" sz="2400" b="1" dirty="0">
                <a:solidFill>
                  <a:schemeClr val="bg1"/>
                </a:solidFill>
                <a:latin typeface="+mj-lt"/>
              </a:rPr>
              <a:t>1-877-322-8228</a:t>
            </a:r>
          </a:p>
        </p:txBody>
      </p:sp>
      <p:sp>
        <p:nvSpPr>
          <p:cNvPr id="10" name="AutoShape 4" descr="TransUnion">
            <a:extLst>
              <a:ext uri="{FF2B5EF4-FFF2-40B4-BE49-F238E27FC236}">
                <a16:creationId xmlns:a16="http://schemas.microsoft.com/office/drawing/2014/main" id="{206599B3-D826-445C-A869-F13FEF987F28}"/>
              </a:ext>
            </a:extLst>
          </p:cNvPr>
          <p:cNvSpPr>
            <a:spLocks noChangeAspect="1" noChangeArrowheads="1"/>
          </p:cNvSpPr>
          <p:nvPr/>
        </p:nvSpPr>
        <p:spPr bwMode="auto">
          <a:xfrm>
            <a:off x="3818967" y="3276599"/>
            <a:ext cx="2429433" cy="24294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cxnSp>
        <p:nvCxnSpPr>
          <p:cNvPr id="6" name="Straight Connector 5">
            <a:extLst>
              <a:ext uri="{FF2B5EF4-FFF2-40B4-BE49-F238E27FC236}">
                <a16:creationId xmlns:a16="http://schemas.microsoft.com/office/drawing/2014/main" id="{FBCC2E03-78E0-402E-A58B-9B7ADB939BA2}"/>
              </a:ext>
            </a:extLst>
          </p:cNvPr>
          <p:cNvCxnSpPr/>
          <p:nvPr/>
        </p:nvCxnSpPr>
        <p:spPr>
          <a:xfrm>
            <a:off x="6180396" y="2193047"/>
            <a:ext cx="55263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5B3D160-0A01-4F75-8695-A69BEF5C7BA8}"/>
              </a:ext>
            </a:extLst>
          </p:cNvPr>
          <p:cNvSpPr/>
          <p:nvPr/>
        </p:nvSpPr>
        <p:spPr>
          <a:xfrm>
            <a:off x="6365510" y="2484278"/>
            <a:ext cx="2781533" cy="1697068"/>
          </a:xfrm>
          <a:prstGeom prst="rect">
            <a:avLst/>
          </a:prstGeom>
        </p:spPr>
        <p:txBody>
          <a:bodyPr wrap="square">
            <a:spAutoFit/>
          </a:bodyPr>
          <a:lstStyle/>
          <a:p>
            <a:pPr marL="285750" indent="-285750">
              <a:lnSpc>
                <a:spcPct val="150000"/>
              </a:lnSpc>
              <a:buClr>
                <a:schemeClr val="accent2"/>
              </a:buClr>
              <a:buFont typeface="Arial" panose="020B0604020202020204" pitchFamily="34" charset="0"/>
              <a:buChar char="•"/>
            </a:pPr>
            <a:r>
              <a:rPr lang="en-US" sz="2400" b="1" dirty="0">
                <a:latin typeface="+mj-lt"/>
              </a:rPr>
              <a:t>Equifax.com</a:t>
            </a:r>
          </a:p>
          <a:p>
            <a:pPr marL="285750" indent="-285750">
              <a:lnSpc>
                <a:spcPct val="150000"/>
              </a:lnSpc>
              <a:buClr>
                <a:schemeClr val="accent2"/>
              </a:buClr>
              <a:buFont typeface="Arial" panose="020B0604020202020204" pitchFamily="34" charset="0"/>
              <a:buChar char="•"/>
            </a:pPr>
            <a:r>
              <a:rPr lang="en-US" sz="2400" b="1" dirty="0">
                <a:latin typeface="+mj-lt"/>
              </a:rPr>
              <a:t>Experian.com </a:t>
            </a:r>
          </a:p>
          <a:p>
            <a:pPr marL="285750" indent="-285750">
              <a:lnSpc>
                <a:spcPct val="150000"/>
              </a:lnSpc>
              <a:buClr>
                <a:schemeClr val="accent2"/>
              </a:buClr>
              <a:buFont typeface="Arial" panose="020B0604020202020204" pitchFamily="34" charset="0"/>
              <a:buChar char="•"/>
            </a:pPr>
            <a:r>
              <a:rPr lang="en-US" sz="2400" b="1" dirty="0">
                <a:latin typeface="+mj-lt"/>
              </a:rPr>
              <a:t>Transunion.com</a:t>
            </a:r>
          </a:p>
        </p:txBody>
      </p:sp>
    </p:spTree>
    <p:extLst>
      <p:ext uri="{BB962C8B-B14F-4D97-AF65-F5344CB8AC3E}">
        <p14:creationId xmlns:p14="http://schemas.microsoft.com/office/powerpoint/2010/main" val="281233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173" y="444137"/>
            <a:ext cx="11398827" cy="5211596"/>
          </a:xfrm>
        </p:spPr>
        <p:txBody>
          <a:bodyPr/>
          <a:lstStyle/>
          <a:p>
            <a:endParaRPr lang="en-US" b="0" dirty="0"/>
          </a:p>
          <a:p>
            <a:r>
              <a:rPr lang="en-US" dirty="0">
                <a:solidFill>
                  <a:schemeClr val="tx1"/>
                </a:solidFill>
              </a:rPr>
              <a:t>MFS® does not provide cyber security advice. The information contained within this material is for awareness purposes only, given the rapid pace of change in technology, the digital world and cyber threats.</a:t>
            </a:r>
          </a:p>
          <a:p>
            <a:r>
              <a:rPr lang="en-US" dirty="0">
                <a:solidFill>
                  <a:schemeClr val="tx1"/>
                </a:solidFill>
              </a:rPr>
              <a:t>Third-party websites and applications are not affiliated with MFS, and MFS is not responsible for their content or content changes, or for any negative effect of software installations on client’s devices, misuse of data collected by any third-party services, or changes in the quality of services.</a:t>
            </a:r>
            <a:endParaRPr lang="en-US" dirty="0">
              <a:solidFill>
                <a:schemeClr val="tx1"/>
              </a:solidFill>
              <a:latin typeface="+mn-lt"/>
            </a:endParaRPr>
          </a:p>
          <a:p>
            <a:pPr>
              <a:lnSpc>
                <a:spcPct val="95000"/>
              </a:lnSpc>
              <a:spcBef>
                <a:spcPts val="400"/>
              </a:spcBef>
            </a:pPr>
            <a:endParaRPr lang="en-US" altLang="en-US" b="0" dirty="0">
              <a:solidFill>
                <a:schemeClr val="tx1"/>
              </a:solidFill>
              <a:latin typeface="+mn-lt"/>
              <a:cs typeface="Arial" panose="020B0604020202020204" pitchFamily="34" charset="0"/>
            </a:endParaRPr>
          </a:p>
          <a:p>
            <a:pPr>
              <a:lnSpc>
                <a:spcPct val="95000"/>
              </a:lnSpc>
              <a:spcBef>
                <a:spcPts val="400"/>
              </a:spcBef>
            </a:pPr>
            <a:r>
              <a:rPr lang="en-US" altLang="en-US" b="0" dirty="0">
                <a:solidFill>
                  <a:schemeClr val="tx1"/>
                </a:solidFill>
                <a:latin typeface="+mn-lt"/>
                <a:cs typeface="Arial" panose="020B0604020202020204" pitchFamily="34" charset="0"/>
              </a:rPr>
              <a:t>MFS does not provide legal, tax or accounting advice. Clients of MFS should obtain their own independent tax and legal advice based on their particular circumstances. </a:t>
            </a:r>
            <a:br>
              <a:rPr lang="en-US" altLang="en-US" b="0" dirty="0">
                <a:solidFill>
                  <a:schemeClr val="tx1"/>
                </a:solidFill>
                <a:latin typeface="+mn-lt"/>
                <a:cs typeface="Arial" panose="020B0604020202020204" pitchFamily="34" charset="0"/>
              </a:rPr>
            </a:br>
            <a:endParaRPr lang="en-US" altLang="en-US" b="0" dirty="0">
              <a:solidFill>
                <a:schemeClr val="tx1"/>
              </a:solidFill>
              <a:latin typeface="+mn-lt"/>
              <a:cs typeface="Arial" panose="020B0604020202020204" pitchFamily="34" charset="0"/>
            </a:endParaRPr>
          </a:p>
          <a:p>
            <a:pPr>
              <a:lnSpc>
                <a:spcPct val="95000"/>
              </a:lnSpc>
              <a:spcBef>
                <a:spcPts val="400"/>
              </a:spcBef>
            </a:pPr>
            <a:r>
              <a:rPr lang="en-US" altLang="en-US" b="0" dirty="0">
                <a:solidFill>
                  <a:schemeClr val="tx1"/>
                </a:solidFill>
                <a:latin typeface="+mn-lt"/>
                <a:cs typeface="Arial" panose="020B0604020202020204" pitchFamily="34" charset="0"/>
              </a:rPr>
              <a:t>You should recommend products based on your client's financial needs, goals, and risk tolerance. The views expressed in this presentation are those of MFS and are subject to change at any time. These views should  not be relied upon as investment advice, as securities recommendations, or as an indication of trading intent on behalf of any other MFS investment product. No forecasts can be guaranteed.</a:t>
            </a:r>
            <a:br>
              <a:rPr lang="en-US" altLang="en-US" b="0" dirty="0">
                <a:solidFill>
                  <a:schemeClr val="tx1"/>
                </a:solidFill>
                <a:latin typeface="+mn-lt"/>
                <a:cs typeface="Arial" panose="020B0604020202020204" pitchFamily="34" charset="0"/>
              </a:rPr>
            </a:br>
            <a:endParaRPr lang="en-US" altLang="en-US" b="0" dirty="0">
              <a:solidFill>
                <a:schemeClr val="tx1"/>
              </a:solidFill>
              <a:latin typeface="+mn-lt"/>
              <a:cs typeface="Arial" panose="020B0604020202020204" pitchFamily="34" charset="0"/>
            </a:endParaRPr>
          </a:p>
          <a:p>
            <a:pPr>
              <a:lnSpc>
                <a:spcPct val="95000"/>
              </a:lnSpc>
              <a:spcBef>
                <a:spcPts val="400"/>
              </a:spcBef>
            </a:pPr>
            <a:r>
              <a:rPr lang="en-US" altLang="en-US" b="0" dirty="0">
                <a:solidFill>
                  <a:schemeClr val="tx1"/>
                </a:solidFill>
                <a:latin typeface="+mn-lt"/>
                <a:cs typeface="Arial" panose="020B0604020202020204" pitchFamily="34" charset="0"/>
              </a:rPr>
              <a:t>MFS Fund Distributors, Inc. may have sponsored this seminar by paying for all or a portion of the associated costs. Such sponsorship may create a conflict of interest to the extent that the broker dealer's financial advisor considers the sponsorship when rendering advice to customers.</a:t>
            </a:r>
          </a:p>
          <a:p>
            <a:pPr>
              <a:lnSpc>
                <a:spcPct val="95000"/>
              </a:lnSpc>
              <a:spcBef>
                <a:spcPts val="400"/>
              </a:spcBef>
            </a:pPr>
            <a:endParaRPr lang="en-US" altLang="en-US" b="0" dirty="0">
              <a:solidFill>
                <a:schemeClr val="tx1"/>
              </a:solidFill>
              <a:latin typeface="+mn-lt"/>
              <a:cs typeface="Arial" panose="020B0604020202020204" pitchFamily="34" charset="0"/>
            </a:endParaRPr>
          </a:p>
          <a:p>
            <a:pPr>
              <a:lnSpc>
                <a:spcPct val="95000"/>
              </a:lnSpc>
              <a:spcBef>
                <a:spcPts val="400"/>
              </a:spcBef>
            </a:pPr>
            <a:r>
              <a:rPr lang="en-US" b="0" dirty="0"/>
              <a:t>"Issued in the United States by MFS Institutional Advisors, Inc. (“MFSI”) and MFS Investment Management. Issued in Latin America by MFS International Ltd"</a:t>
            </a:r>
            <a:endParaRPr lang="en-US" altLang="en-US" b="0" dirty="0">
              <a:solidFill>
                <a:schemeClr val="tx1"/>
              </a:solidFill>
              <a:latin typeface="+mn-lt"/>
              <a:cs typeface="Arial" panose="020B0604020202020204" pitchFamily="34" charset="0"/>
            </a:endParaRPr>
          </a:p>
        </p:txBody>
      </p:sp>
      <p:sp>
        <p:nvSpPr>
          <p:cNvPr id="4" name="Text Placeholder 3"/>
          <p:cNvSpPr>
            <a:spLocks noGrp="1"/>
          </p:cNvSpPr>
          <p:nvPr>
            <p:ph type="body" idx="13"/>
          </p:nvPr>
        </p:nvSpPr>
        <p:spPr/>
        <p:txBody>
          <a:bodyPr>
            <a:normAutofit/>
          </a:bodyPr>
          <a:lstStyle/>
          <a:p>
            <a:r>
              <a:rPr lang="en-US" sz="1200" dirty="0"/>
              <a:t>MFS Fund Distributors, Inc., Boston, MA</a:t>
            </a:r>
          </a:p>
        </p:txBody>
      </p:sp>
    </p:spTree>
    <p:extLst>
      <p:ext uri="{BB962C8B-B14F-4D97-AF65-F5344CB8AC3E}">
        <p14:creationId xmlns:p14="http://schemas.microsoft.com/office/powerpoint/2010/main" val="3899721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Mindful With Web Activity </a:t>
            </a:r>
          </a:p>
        </p:txBody>
      </p:sp>
      <p:sp>
        <p:nvSpPr>
          <p:cNvPr id="3" name="Slide Number Placeholder 2"/>
          <p:cNvSpPr>
            <a:spLocks noGrp="1"/>
          </p:cNvSpPr>
          <p:nvPr>
            <p:ph type="sldNum" sz="quarter" idx="10"/>
          </p:nvPr>
        </p:nvSpPr>
        <p:spPr/>
        <p:txBody>
          <a:bodyPr/>
          <a:lstStyle/>
          <a:p>
            <a:fld id="{496F6AEA-BFCE-644B-B5DE-06784F16BF6E}" type="slidenum">
              <a:rPr lang="en-US" smtClean="0"/>
              <a:pPr/>
              <a:t>20</a:t>
            </a:fld>
            <a:endParaRPr lang="en-US" dirty="0"/>
          </a:p>
        </p:txBody>
      </p:sp>
      <p:sp>
        <p:nvSpPr>
          <p:cNvPr id="6" name="Text Placeholder 5">
            <a:extLst>
              <a:ext uri="{FF2B5EF4-FFF2-40B4-BE49-F238E27FC236}">
                <a16:creationId xmlns:a16="http://schemas.microsoft.com/office/drawing/2014/main" id="{79272285-83B0-4246-B043-1B2D7A981C09}"/>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9E3C1F0D-D5F5-4BBF-B238-D6FAD0A57728}"/>
              </a:ext>
            </a:extLst>
          </p:cNvPr>
          <p:cNvSpPr>
            <a:spLocks noGrp="1"/>
          </p:cNvSpPr>
          <p:nvPr>
            <p:ph type="body" sz="quarter" idx="15"/>
          </p:nvPr>
        </p:nvSpPr>
        <p:spPr>
          <a:xfrm>
            <a:off x="297873" y="935667"/>
            <a:ext cx="10102850" cy="249299"/>
          </a:xfrm>
        </p:spPr>
        <p:txBody>
          <a:bodyPr/>
          <a:lstStyle/>
          <a:p>
            <a:r>
              <a:rPr lang="en-US" dirty="0"/>
              <a:t>Use personal device and trusted, secured network</a:t>
            </a:r>
          </a:p>
        </p:txBody>
      </p:sp>
      <p:grpSp>
        <p:nvGrpSpPr>
          <p:cNvPr id="4" name="Group 3">
            <a:extLst>
              <a:ext uri="{FF2B5EF4-FFF2-40B4-BE49-F238E27FC236}">
                <a16:creationId xmlns:a16="http://schemas.microsoft.com/office/drawing/2014/main" id="{E8EFB09F-5878-48E2-9039-73EFB4B29FCB}"/>
              </a:ext>
            </a:extLst>
          </p:cNvPr>
          <p:cNvGrpSpPr/>
          <p:nvPr/>
        </p:nvGrpSpPr>
        <p:grpSpPr>
          <a:xfrm>
            <a:off x="704522" y="1521805"/>
            <a:ext cx="10782956" cy="4207532"/>
            <a:chOff x="1066144" y="1521805"/>
            <a:chExt cx="10782956" cy="4207532"/>
          </a:xfrm>
        </p:grpSpPr>
        <p:pic>
          <p:nvPicPr>
            <p:cNvPr id="15" name="Picture 14">
              <a:extLst>
                <a:ext uri="{FF2B5EF4-FFF2-40B4-BE49-F238E27FC236}">
                  <a16:creationId xmlns:a16="http://schemas.microsoft.com/office/drawing/2014/main" id="{CA837DE0-D19D-48D3-8EA3-3954D386E1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144" y="1521805"/>
              <a:ext cx="4096102" cy="4207532"/>
            </a:xfrm>
            <a:prstGeom prst="rect">
              <a:avLst/>
            </a:prstGeom>
          </p:spPr>
        </p:pic>
        <p:cxnSp>
          <p:nvCxnSpPr>
            <p:cNvPr id="10" name="Straight Connector 9">
              <a:extLst>
                <a:ext uri="{FF2B5EF4-FFF2-40B4-BE49-F238E27FC236}">
                  <a16:creationId xmlns:a16="http://schemas.microsoft.com/office/drawing/2014/main" id="{3E6B1E28-7283-4E43-A1A4-71BC3A6C687A}"/>
                </a:ext>
              </a:extLst>
            </p:cNvPr>
            <p:cNvCxnSpPr>
              <a:cxnSpLocks/>
            </p:cNvCxnSpPr>
            <p:nvPr/>
          </p:nvCxnSpPr>
          <p:spPr>
            <a:xfrm>
              <a:off x="5712251" y="1689199"/>
              <a:ext cx="0" cy="38727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47BC1AC-E501-412A-8E75-B5974870B7FF}"/>
                </a:ext>
              </a:extLst>
            </p:cNvPr>
            <p:cNvSpPr/>
            <p:nvPr/>
          </p:nvSpPr>
          <p:spPr>
            <a:xfrm>
              <a:off x="6262257" y="2556727"/>
              <a:ext cx="5586843" cy="2400657"/>
            </a:xfrm>
            <a:prstGeom prst="rect">
              <a:avLst/>
            </a:prstGeom>
          </p:spPr>
          <p:txBody>
            <a:bodyPr wrap="square">
              <a:spAutoFit/>
            </a:bodyPr>
            <a:lstStyle/>
            <a:p>
              <a:pPr marL="285750" indent="-285750">
                <a:spcBef>
                  <a:spcPts val="600"/>
                </a:spcBef>
                <a:spcAft>
                  <a:spcPts val="1200"/>
                </a:spcAft>
                <a:buClr>
                  <a:schemeClr val="accent2"/>
                </a:buClr>
                <a:buFont typeface="Arial" panose="020B0604020202020204" pitchFamily="34" charset="0"/>
                <a:buChar char="•"/>
              </a:pPr>
              <a:r>
                <a:rPr lang="en-US" sz="2400" dirty="0">
                  <a:latin typeface="+mj-lt"/>
                </a:rPr>
                <a:t>Keep accounts private and review connections</a:t>
              </a:r>
            </a:p>
            <a:p>
              <a:pPr marL="285750" indent="-285750">
                <a:spcBef>
                  <a:spcPts val="600"/>
                </a:spcBef>
                <a:spcAft>
                  <a:spcPts val="1200"/>
                </a:spcAft>
                <a:buClr>
                  <a:schemeClr val="accent2"/>
                </a:buClr>
                <a:buFont typeface="Arial" panose="020B0604020202020204" pitchFamily="34" charset="0"/>
                <a:buChar char="•"/>
              </a:pPr>
              <a:r>
                <a:rPr lang="en-US" sz="2400" dirty="0">
                  <a:latin typeface="+mj-lt"/>
                </a:rPr>
                <a:t>Be wary when sharing personal information</a:t>
              </a:r>
            </a:p>
            <a:p>
              <a:pPr marL="285750" indent="-285750">
                <a:spcBef>
                  <a:spcPts val="600"/>
                </a:spcBef>
                <a:spcAft>
                  <a:spcPts val="1200"/>
                </a:spcAft>
                <a:buClr>
                  <a:schemeClr val="accent2"/>
                </a:buClr>
                <a:buFont typeface="Arial" panose="020B0604020202020204" pitchFamily="34" charset="0"/>
                <a:buChar char="•"/>
              </a:pPr>
              <a:r>
                <a:rPr lang="en-US" sz="2400" dirty="0">
                  <a:latin typeface="+mj-lt"/>
                </a:rPr>
                <a:t>Check app settings </a:t>
              </a:r>
            </a:p>
          </p:txBody>
        </p:sp>
      </p:grpSp>
      <p:sp>
        <p:nvSpPr>
          <p:cNvPr id="16" name="Text Placeholder 15">
            <a:extLst>
              <a:ext uri="{FF2B5EF4-FFF2-40B4-BE49-F238E27FC236}">
                <a16:creationId xmlns:a16="http://schemas.microsoft.com/office/drawing/2014/main" id="{FACD502E-2633-4691-9220-30DA45A6C161}"/>
              </a:ext>
            </a:extLst>
          </p:cNvPr>
          <p:cNvSpPr>
            <a:spLocks noGrp="1"/>
          </p:cNvSpPr>
          <p:nvPr>
            <p:ph type="body" sz="quarter" idx="16"/>
          </p:nvPr>
        </p:nvSpPr>
        <p:spPr/>
        <p:txBody>
          <a:bodyPr>
            <a:noAutofit/>
          </a:bodyPr>
          <a:lstStyle/>
          <a:p>
            <a:r>
              <a:rPr lang="en-US" dirty="0"/>
              <a:t>MFS is not affiliated with Facebook, WhatsApp, YouTube, Google+, Instagram, LinkedIn, Dropbox, Skype, Behave, Snapchat, Twitter, Pinterest, Flickr, Venmo, Evernote, and Blogger. These entities/products/links are being provided as a convenience and for informational purposes only; they do not constitute an endorsement or approval by MFS.®</a:t>
            </a:r>
          </a:p>
        </p:txBody>
      </p:sp>
      <p:sp>
        <p:nvSpPr>
          <p:cNvPr id="14" name="TextBox 13">
            <a:extLst>
              <a:ext uri="{FF2B5EF4-FFF2-40B4-BE49-F238E27FC236}">
                <a16:creationId xmlns:a16="http://schemas.microsoft.com/office/drawing/2014/main" id="{74247F48-A1E0-4EB6-BED8-6DBAD2AF32CF}"/>
              </a:ext>
            </a:extLst>
          </p:cNvPr>
          <p:cNvSpPr txBox="1"/>
          <p:nvPr/>
        </p:nvSpPr>
        <p:spPr>
          <a:xfrm>
            <a:off x="5900635" y="1736551"/>
            <a:ext cx="5485476" cy="535594"/>
          </a:xfrm>
          <a:prstGeom prst="rect">
            <a:avLst/>
          </a:prstGeom>
          <a:solidFill>
            <a:schemeClr val="accent2"/>
          </a:solidFill>
        </p:spPr>
        <p:txBody>
          <a:bodyPr wrap="square" anchor="ctr">
            <a:noAutofit/>
          </a:bodyPr>
          <a:lstStyle/>
          <a:p>
            <a:pPr algn="ctr">
              <a:spcBef>
                <a:spcPts val="600"/>
              </a:spcBef>
              <a:spcAft>
                <a:spcPts val="600"/>
              </a:spcAft>
              <a:buClr>
                <a:schemeClr val="accent2"/>
              </a:buClr>
            </a:pPr>
            <a:r>
              <a:rPr lang="en-US" sz="2200" b="1" dirty="0">
                <a:solidFill>
                  <a:schemeClr val="bg1"/>
                </a:solidFill>
                <a:latin typeface="+mj-lt"/>
              </a:rPr>
              <a:t>SOCIAL MEDIA SECURITY </a:t>
            </a:r>
          </a:p>
        </p:txBody>
      </p:sp>
    </p:spTree>
    <p:extLst>
      <p:ext uri="{BB962C8B-B14F-4D97-AF65-F5344CB8AC3E}">
        <p14:creationId xmlns:p14="http://schemas.microsoft.com/office/powerpoint/2010/main" val="74152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4E94-241E-422D-A835-6D0B27F2E3F9}"/>
              </a:ext>
            </a:extLst>
          </p:cNvPr>
          <p:cNvSpPr>
            <a:spLocks noGrp="1"/>
          </p:cNvSpPr>
          <p:nvPr>
            <p:ph type="title"/>
          </p:nvPr>
        </p:nvSpPr>
        <p:spPr/>
        <p:txBody>
          <a:bodyPr/>
          <a:lstStyle/>
          <a:p>
            <a:r>
              <a:rPr lang="en-US" dirty="0"/>
              <a:t>Social Media Scams </a:t>
            </a:r>
          </a:p>
        </p:txBody>
      </p:sp>
      <p:sp>
        <p:nvSpPr>
          <p:cNvPr id="4" name="Slide Number Placeholder 3">
            <a:extLst>
              <a:ext uri="{FF2B5EF4-FFF2-40B4-BE49-F238E27FC236}">
                <a16:creationId xmlns:a16="http://schemas.microsoft.com/office/drawing/2014/main" id="{0389C40C-9CF0-4016-A5A6-2DF0289A9856}"/>
              </a:ext>
            </a:extLst>
          </p:cNvPr>
          <p:cNvSpPr>
            <a:spLocks noGrp="1"/>
          </p:cNvSpPr>
          <p:nvPr>
            <p:ph type="sldNum" sz="quarter" idx="10"/>
          </p:nvPr>
        </p:nvSpPr>
        <p:spPr/>
        <p:txBody>
          <a:bodyPr/>
          <a:lstStyle/>
          <a:p>
            <a:fld id="{47F0E2DA-F0F3-3142-8998-098BEA003ED2}" type="slidenum">
              <a:rPr lang="en-US" smtClean="0"/>
              <a:pPr/>
              <a:t>21</a:t>
            </a:fld>
            <a:endParaRPr lang="en-US"/>
          </a:p>
        </p:txBody>
      </p:sp>
      <p:sp>
        <p:nvSpPr>
          <p:cNvPr id="10" name="Text Placeholder 9">
            <a:extLst>
              <a:ext uri="{FF2B5EF4-FFF2-40B4-BE49-F238E27FC236}">
                <a16:creationId xmlns:a16="http://schemas.microsoft.com/office/drawing/2014/main" id="{19C7328C-35AC-4440-A961-9D5E805D6626}"/>
              </a:ext>
            </a:extLst>
          </p:cNvPr>
          <p:cNvSpPr>
            <a:spLocks noGrp="1"/>
          </p:cNvSpPr>
          <p:nvPr>
            <p:ph type="body" sz="quarter" idx="12"/>
          </p:nvPr>
        </p:nvSpPr>
        <p:spPr/>
        <p:txBody>
          <a:bodyPr/>
          <a:lstStyle/>
          <a:p>
            <a:endParaRPr lang="en-US"/>
          </a:p>
        </p:txBody>
      </p:sp>
      <p:sp>
        <p:nvSpPr>
          <p:cNvPr id="12" name="Text Placeholder 11">
            <a:extLst>
              <a:ext uri="{FF2B5EF4-FFF2-40B4-BE49-F238E27FC236}">
                <a16:creationId xmlns:a16="http://schemas.microsoft.com/office/drawing/2014/main" id="{999AEFBE-2099-4933-803B-97EEFC2E6AE8}"/>
              </a:ext>
            </a:extLst>
          </p:cNvPr>
          <p:cNvSpPr>
            <a:spLocks noGrp="1"/>
          </p:cNvSpPr>
          <p:nvPr>
            <p:ph type="body" sz="quarter" idx="15"/>
          </p:nvPr>
        </p:nvSpPr>
        <p:spPr/>
        <p:txBody>
          <a:bodyPr/>
          <a:lstStyle/>
          <a:p>
            <a:r>
              <a:rPr lang="en-US" dirty="0"/>
              <a:t>Common threats and how to spot them </a:t>
            </a:r>
          </a:p>
        </p:txBody>
      </p:sp>
      <p:sp>
        <p:nvSpPr>
          <p:cNvPr id="5" name="TextBox 4">
            <a:extLst>
              <a:ext uri="{FF2B5EF4-FFF2-40B4-BE49-F238E27FC236}">
                <a16:creationId xmlns:a16="http://schemas.microsoft.com/office/drawing/2014/main" id="{9D462850-4843-465C-8C25-ADBBAD4F66E5}"/>
              </a:ext>
            </a:extLst>
          </p:cNvPr>
          <p:cNvSpPr txBox="1"/>
          <p:nvPr/>
        </p:nvSpPr>
        <p:spPr>
          <a:xfrm>
            <a:off x="4304647" y="3932562"/>
            <a:ext cx="3583715" cy="1959511"/>
          </a:xfrm>
          <a:prstGeom prst="rect">
            <a:avLst/>
          </a:prstGeom>
        </p:spPr>
        <p:txBody>
          <a:bodyPr wrap="square">
            <a:spAutoFit/>
          </a:bodyPr>
          <a:lstStyle>
            <a:defPPr>
              <a:defRPr lang="en-US"/>
            </a:defPPr>
            <a:lvl1pPr marL="285750" indent="-285750">
              <a:spcBef>
                <a:spcPts val="600"/>
              </a:spcBef>
              <a:spcAft>
                <a:spcPts val="600"/>
              </a:spcAft>
              <a:buClr>
                <a:schemeClr val="accent2"/>
              </a:buClr>
              <a:buFont typeface="Arial" panose="020B0604020202020204" pitchFamily="34" charset="0"/>
              <a:buChar char="•"/>
              <a:defRPr sz="2000">
                <a:latin typeface="+mj-lt"/>
              </a:defRPr>
            </a:lvl1pPr>
          </a:lstStyle>
          <a:p>
            <a:pPr marL="0" indent="0">
              <a:spcBef>
                <a:spcPts val="400"/>
              </a:spcBef>
              <a:spcAft>
                <a:spcPts val="400"/>
              </a:spcAft>
              <a:buNone/>
            </a:pPr>
            <a:r>
              <a:rPr lang="en-US" sz="1800" b="1" dirty="0"/>
              <a:t>Potential signs of a scam:</a:t>
            </a:r>
          </a:p>
          <a:p>
            <a:pPr>
              <a:spcBef>
                <a:spcPts val="400"/>
              </a:spcBef>
              <a:spcAft>
                <a:spcPts val="400"/>
              </a:spcAft>
              <a:buClr>
                <a:schemeClr val="tx2"/>
              </a:buClr>
            </a:pPr>
            <a:r>
              <a:rPr lang="en-US" sz="1800" dirty="0"/>
              <a:t>Check for contact information on the website </a:t>
            </a:r>
          </a:p>
          <a:p>
            <a:pPr>
              <a:spcBef>
                <a:spcPts val="400"/>
              </a:spcBef>
              <a:spcAft>
                <a:spcPts val="400"/>
              </a:spcAft>
              <a:buClr>
                <a:schemeClr val="tx2"/>
              </a:buClr>
            </a:pPr>
            <a:r>
              <a:rPr lang="en-US" sz="1800" dirty="0"/>
              <a:t>Search company name or product with words like “fake” or “scam” to see what others say </a:t>
            </a:r>
          </a:p>
        </p:txBody>
      </p:sp>
      <p:sp>
        <p:nvSpPr>
          <p:cNvPr id="6" name="TextBox 5">
            <a:extLst>
              <a:ext uri="{FF2B5EF4-FFF2-40B4-BE49-F238E27FC236}">
                <a16:creationId xmlns:a16="http://schemas.microsoft.com/office/drawing/2014/main" id="{06A1E519-451E-4D41-B1F9-8728B0D041E6}"/>
              </a:ext>
            </a:extLst>
          </p:cNvPr>
          <p:cNvSpPr txBox="1"/>
          <p:nvPr/>
        </p:nvSpPr>
        <p:spPr>
          <a:xfrm>
            <a:off x="381000" y="3932562"/>
            <a:ext cx="3583715" cy="2718693"/>
          </a:xfrm>
          <a:prstGeom prst="rect">
            <a:avLst/>
          </a:prstGeom>
        </p:spPr>
        <p:txBody>
          <a:bodyPr wrap="square">
            <a:spAutoFit/>
          </a:bodyPr>
          <a:lstStyle>
            <a:defPPr>
              <a:defRPr lang="en-US"/>
            </a:defPPr>
            <a:lvl1pPr marL="285750" indent="-285750">
              <a:spcBef>
                <a:spcPts val="600"/>
              </a:spcBef>
              <a:spcAft>
                <a:spcPts val="600"/>
              </a:spcAft>
              <a:buClr>
                <a:schemeClr val="accent2"/>
              </a:buClr>
              <a:buFont typeface="Arial" panose="020B0604020202020204" pitchFamily="34" charset="0"/>
              <a:buChar char="•"/>
              <a:defRPr sz="2000">
                <a:latin typeface="+mj-lt"/>
              </a:defRPr>
            </a:lvl1pPr>
          </a:lstStyle>
          <a:p>
            <a:pPr marL="0" indent="0">
              <a:spcBef>
                <a:spcPts val="400"/>
              </a:spcBef>
              <a:spcAft>
                <a:spcPts val="400"/>
              </a:spcAft>
              <a:buNone/>
            </a:pPr>
            <a:r>
              <a:rPr lang="en-US" sz="1800" b="1" dirty="0"/>
              <a:t>Potential signs of a scam:</a:t>
            </a:r>
          </a:p>
          <a:p>
            <a:pPr>
              <a:spcBef>
                <a:spcPts val="400"/>
              </a:spcBef>
              <a:spcAft>
                <a:spcPts val="400"/>
              </a:spcAft>
              <a:buClr>
                <a:schemeClr val="accent1"/>
              </a:buClr>
            </a:pPr>
            <a:r>
              <a:rPr lang="en-US" sz="1800" dirty="0"/>
              <a:t>Statements of “guaranteed  returns” with “no risk”</a:t>
            </a:r>
          </a:p>
          <a:p>
            <a:pPr>
              <a:spcBef>
                <a:spcPts val="400"/>
              </a:spcBef>
              <a:spcAft>
                <a:spcPts val="400"/>
              </a:spcAft>
              <a:buClr>
                <a:schemeClr val="accent1"/>
              </a:buClr>
            </a:pPr>
            <a:r>
              <a:rPr lang="en-US" sz="1800" dirty="0"/>
              <a:t>Advertised investments include cryptocurrencies and real estate</a:t>
            </a:r>
          </a:p>
          <a:p>
            <a:pPr>
              <a:spcBef>
                <a:spcPts val="400"/>
              </a:spcBef>
              <a:spcAft>
                <a:spcPts val="400"/>
              </a:spcAft>
              <a:buClr>
                <a:schemeClr val="accent1"/>
              </a:buClr>
            </a:pPr>
            <a:r>
              <a:rPr lang="en-US" sz="1800" dirty="0"/>
              <a:t>Fake testimonials, often from celebrities </a:t>
            </a:r>
          </a:p>
          <a:p>
            <a:pPr>
              <a:spcBef>
                <a:spcPts val="400"/>
              </a:spcBef>
              <a:spcAft>
                <a:spcPts val="400"/>
              </a:spcAft>
            </a:pPr>
            <a:endParaRPr lang="en-US" sz="1800" dirty="0"/>
          </a:p>
        </p:txBody>
      </p:sp>
      <p:sp>
        <p:nvSpPr>
          <p:cNvPr id="7" name="TextBox 6">
            <a:extLst>
              <a:ext uri="{FF2B5EF4-FFF2-40B4-BE49-F238E27FC236}">
                <a16:creationId xmlns:a16="http://schemas.microsoft.com/office/drawing/2014/main" id="{9458EF9B-B791-4EF6-A72F-EE4EA1CF9BD2}"/>
              </a:ext>
            </a:extLst>
          </p:cNvPr>
          <p:cNvSpPr txBox="1"/>
          <p:nvPr/>
        </p:nvSpPr>
        <p:spPr>
          <a:xfrm>
            <a:off x="8228294" y="3932562"/>
            <a:ext cx="3620806" cy="2164695"/>
          </a:xfrm>
          <a:prstGeom prst="rect">
            <a:avLst/>
          </a:prstGeom>
        </p:spPr>
        <p:txBody>
          <a:bodyPr wrap="square">
            <a:spAutoFit/>
          </a:bodyPr>
          <a:lstStyle>
            <a:defPPr>
              <a:defRPr lang="en-US"/>
            </a:defPPr>
            <a:lvl1pPr marL="285750" indent="-285750">
              <a:spcBef>
                <a:spcPts val="600"/>
              </a:spcBef>
              <a:spcAft>
                <a:spcPts val="600"/>
              </a:spcAft>
              <a:buClr>
                <a:schemeClr val="accent2"/>
              </a:buClr>
              <a:buFont typeface="Arial" panose="020B0604020202020204" pitchFamily="34" charset="0"/>
              <a:buChar char="•"/>
              <a:defRPr sz="2000">
                <a:latin typeface="+mj-lt"/>
              </a:defRPr>
            </a:lvl1pPr>
          </a:lstStyle>
          <a:p>
            <a:pPr marL="0" indent="0">
              <a:spcBef>
                <a:spcPts val="400"/>
              </a:spcBef>
              <a:spcAft>
                <a:spcPts val="400"/>
              </a:spcAft>
              <a:buNone/>
            </a:pPr>
            <a:r>
              <a:rPr lang="en-US" sz="1800" b="1" dirty="0"/>
              <a:t>Potential signs of a scam:</a:t>
            </a:r>
          </a:p>
          <a:p>
            <a:pPr>
              <a:spcBef>
                <a:spcPts val="400"/>
              </a:spcBef>
              <a:spcAft>
                <a:spcPts val="400"/>
              </a:spcAft>
            </a:pPr>
            <a:r>
              <a:rPr lang="en-US" sz="1800" dirty="0"/>
              <a:t>Professes love quickly</a:t>
            </a:r>
          </a:p>
          <a:p>
            <a:pPr>
              <a:spcBef>
                <a:spcPts val="400"/>
              </a:spcBef>
              <a:spcAft>
                <a:spcPts val="400"/>
              </a:spcAft>
            </a:pPr>
            <a:r>
              <a:rPr lang="en-US" sz="1800" dirty="0"/>
              <a:t>Living or traveling outside the country for business</a:t>
            </a:r>
          </a:p>
          <a:p>
            <a:pPr>
              <a:spcBef>
                <a:spcPts val="400"/>
              </a:spcBef>
              <a:spcAft>
                <a:spcPts val="400"/>
              </a:spcAft>
            </a:pPr>
            <a:r>
              <a:rPr lang="en-US" sz="1800" dirty="0"/>
              <a:t>Asks for money </a:t>
            </a:r>
          </a:p>
          <a:p>
            <a:pPr>
              <a:spcBef>
                <a:spcPts val="400"/>
              </a:spcBef>
              <a:spcAft>
                <a:spcPts val="400"/>
              </a:spcAft>
            </a:pPr>
            <a:r>
              <a:rPr lang="en-US" sz="1800" dirty="0"/>
              <a:t>Cancels visits due to emergencies </a:t>
            </a:r>
          </a:p>
        </p:txBody>
      </p:sp>
      <p:sp>
        <p:nvSpPr>
          <p:cNvPr id="9" name="Text Placeholder 8">
            <a:extLst>
              <a:ext uri="{FF2B5EF4-FFF2-40B4-BE49-F238E27FC236}">
                <a16:creationId xmlns:a16="http://schemas.microsoft.com/office/drawing/2014/main" id="{A5FB9E58-6321-4A4E-9871-195C9C62F374}"/>
              </a:ext>
            </a:extLst>
          </p:cNvPr>
          <p:cNvSpPr>
            <a:spLocks noGrp="1"/>
          </p:cNvSpPr>
          <p:nvPr>
            <p:ph type="body" sz="quarter" idx="16"/>
          </p:nvPr>
        </p:nvSpPr>
        <p:spPr/>
        <p:txBody>
          <a:bodyPr>
            <a:normAutofit lnSpcReduction="10000"/>
          </a:bodyPr>
          <a:lstStyle/>
          <a:p>
            <a:endParaRPr lang="en-US"/>
          </a:p>
        </p:txBody>
      </p:sp>
      <p:pic>
        <p:nvPicPr>
          <p:cNvPr id="11" name="Picture 10">
            <a:extLst>
              <a:ext uri="{FF2B5EF4-FFF2-40B4-BE49-F238E27FC236}">
                <a16:creationId xmlns:a16="http://schemas.microsoft.com/office/drawing/2014/main" id="{BF450523-65A2-40EC-ACD5-3F5346F9C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2140759"/>
            <a:ext cx="3583715" cy="1695538"/>
          </a:xfrm>
          <a:prstGeom prst="rect">
            <a:avLst/>
          </a:prstGeom>
        </p:spPr>
      </p:pic>
      <p:pic>
        <p:nvPicPr>
          <p:cNvPr id="14" name="Picture 13">
            <a:extLst>
              <a:ext uri="{FF2B5EF4-FFF2-40B4-BE49-F238E27FC236}">
                <a16:creationId xmlns:a16="http://schemas.microsoft.com/office/drawing/2014/main" id="{BD94A44C-EADD-4A41-B84D-9F996556DD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4647" y="2140759"/>
            <a:ext cx="3583715" cy="1695538"/>
          </a:xfrm>
          <a:prstGeom prst="rect">
            <a:avLst/>
          </a:prstGeom>
        </p:spPr>
      </p:pic>
      <p:pic>
        <p:nvPicPr>
          <p:cNvPr id="20" name="Picture 19">
            <a:extLst>
              <a:ext uri="{FF2B5EF4-FFF2-40B4-BE49-F238E27FC236}">
                <a16:creationId xmlns:a16="http://schemas.microsoft.com/office/drawing/2014/main" id="{D13300E7-E7B2-4313-87F9-A621921EC2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28294" y="2140759"/>
            <a:ext cx="3576416" cy="1695539"/>
          </a:xfrm>
          <a:prstGeom prst="rect">
            <a:avLst/>
          </a:prstGeom>
        </p:spPr>
      </p:pic>
      <p:sp>
        <p:nvSpPr>
          <p:cNvPr id="24" name="TextBox 23">
            <a:extLst>
              <a:ext uri="{FF2B5EF4-FFF2-40B4-BE49-F238E27FC236}">
                <a16:creationId xmlns:a16="http://schemas.microsoft.com/office/drawing/2014/main" id="{ABF84062-3415-4CD4-B1D6-2F83FE5E3A54}"/>
              </a:ext>
            </a:extLst>
          </p:cNvPr>
          <p:cNvSpPr txBox="1"/>
          <p:nvPr/>
        </p:nvSpPr>
        <p:spPr>
          <a:xfrm>
            <a:off x="381000" y="1509737"/>
            <a:ext cx="3583715" cy="457200"/>
          </a:xfrm>
          <a:prstGeom prst="rect">
            <a:avLst/>
          </a:prstGeom>
          <a:solidFill>
            <a:schemeClr val="accent1"/>
          </a:solidFill>
        </p:spPr>
        <p:txBody>
          <a:bodyPr vert="horz" lIns="0" tIns="0" rIns="0" bIns="0" rtlCol="0" anchor="ctr">
            <a:noAutofit/>
          </a:bodyPr>
          <a:lstStyle>
            <a:defPPr>
              <a:defRPr lang="en-US"/>
            </a:defPPr>
            <a:lvl1pPr indent="0" algn="ctr">
              <a:lnSpc>
                <a:spcPct val="90000"/>
              </a:lnSpc>
              <a:spcBef>
                <a:spcPts val="1000"/>
              </a:spcBef>
              <a:buClr>
                <a:schemeClr val="bg1"/>
              </a:buClr>
              <a:buFont typeface="Arial"/>
              <a:buNone/>
              <a:defRPr sz="2200" b="1" i="0">
                <a:solidFill>
                  <a:schemeClr val="bg1"/>
                </a:solidFill>
                <a:latin typeface="+mj-lt"/>
                <a:ea typeface="Calibri Light" charset="0"/>
                <a:cs typeface="Calibri" panose="020F0502020204030204" pitchFamily="34" charset="0"/>
              </a:defRPr>
            </a:lvl1pPr>
            <a:lvl2pPr marL="685800" indent="-228600">
              <a:lnSpc>
                <a:spcPct val="90000"/>
              </a:lnSpc>
              <a:spcBef>
                <a:spcPts val="500"/>
              </a:spcBef>
              <a:buClr>
                <a:srgbClr val="1E1E1E"/>
              </a:buClr>
              <a:buFont typeface="Arial"/>
              <a:buChar char="•"/>
              <a:defRPr sz="1600" b="0" i="0">
                <a:solidFill>
                  <a:srgbClr val="1E1E1E"/>
                </a:solidFill>
                <a:latin typeface="Calibri Light" charset="0"/>
                <a:ea typeface="Calibri Light" charset="0"/>
                <a:cs typeface="Calibri Light" charset="0"/>
              </a:defRPr>
            </a:lvl2pPr>
            <a:lvl3pPr marL="1143000" indent="-228600">
              <a:lnSpc>
                <a:spcPct val="90000"/>
              </a:lnSpc>
              <a:spcBef>
                <a:spcPts val="500"/>
              </a:spcBef>
              <a:buClr>
                <a:srgbClr val="1E1E1E"/>
              </a:buClr>
              <a:buFont typeface="Arial"/>
              <a:buChar char="•"/>
              <a:defRPr sz="1400" b="0" i="0">
                <a:solidFill>
                  <a:srgbClr val="1E1E1E"/>
                </a:solidFill>
                <a:latin typeface="Calibri Light" charset="0"/>
                <a:ea typeface="Calibri Light" charset="0"/>
                <a:cs typeface="Calibri Light" charset="0"/>
              </a:defRPr>
            </a:lvl3pPr>
            <a:lvl4pPr marL="1600200" indent="-228600">
              <a:lnSpc>
                <a:spcPct val="90000"/>
              </a:lnSpc>
              <a:spcBef>
                <a:spcPts val="500"/>
              </a:spcBef>
              <a:buClr>
                <a:srgbClr val="1E1E1E"/>
              </a:buClr>
              <a:buFont typeface="Arial"/>
              <a:buChar char="•"/>
              <a:defRPr sz="1200" b="0" i="0">
                <a:solidFill>
                  <a:srgbClr val="1E1E1E"/>
                </a:solidFill>
                <a:latin typeface="Calibri Light" charset="0"/>
                <a:ea typeface="Calibri Light" charset="0"/>
                <a:cs typeface="Calibri Light" charset="0"/>
              </a:defRPr>
            </a:lvl4pPr>
            <a:lvl5pPr marL="2057400" indent="-228600">
              <a:lnSpc>
                <a:spcPct val="90000"/>
              </a:lnSpc>
              <a:spcBef>
                <a:spcPts val="500"/>
              </a:spcBef>
              <a:buClr>
                <a:srgbClr val="1E1E1E"/>
              </a:buClr>
              <a:buFont typeface="Arial"/>
              <a:buChar char="•"/>
              <a:defRPr sz="1200" b="0" i="0">
                <a:solidFill>
                  <a:srgbClr val="1E1E1E"/>
                </a:solidFill>
                <a:latin typeface="Calibri Light" charset="0"/>
                <a:ea typeface="Calibri Light" charset="0"/>
                <a:cs typeface="Calibri Light"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000" dirty="0"/>
              <a:t>INVESTMENT SCAMS</a:t>
            </a:r>
          </a:p>
        </p:txBody>
      </p:sp>
      <p:sp>
        <p:nvSpPr>
          <p:cNvPr id="26" name="TextBox 25">
            <a:extLst>
              <a:ext uri="{FF2B5EF4-FFF2-40B4-BE49-F238E27FC236}">
                <a16:creationId xmlns:a16="http://schemas.microsoft.com/office/drawing/2014/main" id="{97C9A551-51F6-4846-BE56-A0B8B59FF572}"/>
              </a:ext>
            </a:extLst>
          </p:cNvPr>
          <p:cNvSpPr txBox="1"/>
          <p:nvPr/>
        </p:nvSpPr>
        <p:spPr>
          <a:xfrm>
            <a:off x="4304647" y="1509737"/>
            <a:ext cx="3583715" cy="457200"/>
          </a:xfrm>
          <a:prstGeom prst="rect">
            <a:avLst/>
          </a:prstGeom>
          <a:solidFill>
            <a:schemeClr val="tx2"/>
          </a:solidFill>
        </p:spPr>
        <p:txBody>
          <a:bodyPr vert="horz" lIns="0" tIns="0" rIns="0" bIns="0" rtlCol="0" anchor="ctr">
            <a:noAutofit/>
          </a:bodyPr>
          <a:lstStyle>
            <a:defPPr>
              <a:defRPr lang="en-US"/>
            </a:defPPr>
            <a:lvl1pPr indent="0" algn="ctr">
              <a:lnSpc>
                <a:spcPct val="90000"/>
              </a:lnSpc>
              <a:spcBef>
                <a:spcPts val="1000"/>
              </a:spcBef>
              <a:buClr>
                <a:schemeClr val="bg1"/>
              </a:buClr>
              <a:buFont typeface="Arial"/>
              <a:buNone/>
              <a:defRPr sz="2200" b="1" i="0">
                <a:solidFill>
                  <a:schemeClr val="bg1"/>
                </a:solidFill>
                <a:latin typeface="+mj-lt"/>
                <a:ea typeface="Calibri Light" charset="0"/>
                <a:cs typeface="Calibri" panose="020F0502020204030204" pitchFamily="34" charset="0"/>
              </a:defRPr>
            </a:lvl1pPr>
            <a:lvl2pPr marL="685800" indent="-228600">
              <a:lnSpc>
                <a:spcPct val="90000"/>
              </a:lnSpc>
              <a:spcBef>
                <a:spcPts val="500"/>
              </a:spcBef>
              <a:buClr>
                <a:srgbClr val="1E1E1E"/>
              </a:buClr>
              <a:buFont typeface="Arial"/>
              <a:buChar char="•"/>
              <a:defRPr sz="1600" b="0" i="0">
                <a:solidFill>
                  <a:srgbClr val="1E1E1E"/>
                </a:solidFill>
                <a:latin typeface="Calibri Light" charset="0"/>
                <a:ea typeface="Calibri Light" charset="0"/>
                <a:cs typeface="Calibri Light" charset="0"/>
              </a:defRPr>
            </a:lvl2pPr>
            <a:lvl3pPr marL="1143000" indent="-228600">
              <a:lnSpc>
                <a:spcPct val="90000"/>
              </a:lnSpc>
              <a:spcBef>
                <a:spcPts val="500"/>
              </a:spcBef>
              <a:buClr>
                <a:srgbClr val="1E1E1E"/>
              </a:buClr>
              <a:buFont typeface="Arial"/>
              <a:buChar char="•"/>
              <a:defRPr sz="1400" b="0" i="0">
                <a:solidFill>
                  <a:srgbClr val="1E1E1E"/>
                </a:solidFill>
                <a:latin typeface="Calibri Light" charset="0"/>
                <a:ea typeface="Calibri Light" charset="0"/>
                <a:cs typeface="Calibri Light" charset="0"/>
              </a:defRPr>
            </a:lvl3pPr>
            <a:lvl4pPr marL="1600200" indent="-228600">
              <a:lnSpc>
                <a:spcPct val="90000"/>
              </a:lnSpc>
              <a:spcBef>
                <a:spcPts val="500"/>
              </a:spcBef>
              <a:buClr>
                <a:srgbClr val="1E1E1E"/>
              </a:buClr>
              <a:buFont typeface="Arial"/>
              <a:buChar char="•"/>
              <a:defRPr sz="1200" b="0" i="0">
                <a:solidFill>
                  <a:srgbClr val="1E1E1E"/>
                </a:solidFill>
                <a:latin typeface="Calibri Light" charset="0"/>
                <a:ea typeface="Calibri Light" charset="0"/>
                <a:cs typeface="Calibri Light" charset="0"/>
              </a:defRPr>
            </a:lvl4pPr>
            <a:lvl5pPr marL="2057400" indent="-228600">
              <a:lnSpc>
                <a:spcPct val="90000"/>
              </a:lnSpc>
              <a:spcBef>
                <a:spcPts val="500"/>
              </a:spcBef>
              <a:buClr>
                <a:srgbClr val="1E1E1E"/>
              </a:buClr>
              <a:buFont typeface="Arial"/>
              <a:buChar char="•"/>
              <a:defRPr sz="1200" b="0" i="0">
                <a:solidFill>
                  <a:srgbClr val="1E1E1E"/>
                </a:solidFill>
                <a:latin typeface="Calibri Light" charset="0"/>
                <a:ea typeface="Calibri Light" charset="0"/>
                <a:cs typeface="Calibri Light"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000" dirty="0"/>
              <a:t>ONLINE SHOPPING SCAMS</a:t>
            </a:r>
          </a:p>
        </p:txBody>
      </p:sp>
      <p:sp>
        <p:nvSpPr>
          <p:cNvPr id="27" name="TextBox 26">
            <a:extLst>
              <a:ext uri="{FF2B5EF4-FFF2-40B4-BE49-F238E27FC236}">
                <a16:creationId xmlns:a16="http://schemas.microsoft.com/office/drawing/2014/main" id="{0E41BE08-103A-4CCF-8896-ACA8F69C882F}"/>
              </a:ext>
            </a:extLst>
          </p:cNvPr>
          <p:cNvSpPr txBox="1"/>
          <p:nvPr/>
        </p:nvSpPr>
        <p:spPr>
          <a:xfrm>
            <a:off x="8228295" y="1509737"/>
            <a:ext cx="3583715" cy="457200"/>
          </a:xfrm>
          <a:prstGeom prst="rect">
            <a:avLst/>
          </a:prstGeom>
          <a:solidFill>
            <a:schemeClr val="accent2"/>
          </a:solidFill>
        </p:spPr>
        <p:txBody>
          <a:bodyPr vert="horz" lIns="0" tIns="0" rIns="0" bIns="0" rtlCol="0" anchor="ctr">
            <a:noAutofit/>
          </a:bodyPr>
          <a:lstStyle>
            <a:defPPr>
              <a:defRPr lang="en-US"/>
            </a:defPPr>
            <a:lvl1pPr indent="0" algn="ctr">
              <a:lnSpc>
                <a:spcPct val="90000"/>
              </a:lnSpc>
              <a:spcBef>
                <a:spcPts val="1000"/>
              </a:spcBef>
              <a:buClr>
                <a:schemeClr val="bg1"/>
              </a:buClr>
              <a:buFont typeface="Arial"/>
              <a:buNone/>
              <a:defRPr sz="2200" b="1" i="0">
                <a:solidFill>
                  <a:schemeClr val="bg1"/>
                </a:solidFill>
                <a:latin typeface="+mj-lt"/>
                <a:ea typeface="Calibri Light" charset="0"/>
                <a:cs typeface="Calibri" panose="020F0502020204030204" pitchFamily="34" charset="0"/>
              </a:defRPr>
            </a:lvl1pPr>
            <a:lvl2pPr marL="685800" indent="-228600">
              <a:lnSpc>
                <a:spcPct val="90000"/>
              </a:lnSpc>
              <a:spcBef>
                <a:spcPts val="500"/>
              </a:spcBef>
              <a:buClr>
                <a:srgbClr val="1E1E1E"/>
              </a:buClr>
              <a:buFont typeface="Arial"/>
              <a:buChar char="•"/>
              <a:defRPr sz="1600" b="0" i="0">
                <a:solidFill>
                  <a:srgbClr val="1E1E1E"/>
                </a:solidFill>
                <a:latin typeface="Calibri Light" charset="0"/>
                <a:ea typeface="Calibri Light" charset="0"/>
                <a:cs typeface="Calibri Light" charset="0"/>
              </a:defRPr>
            </a:lvl2pPr>
            <a:lvl3pPr marL="1143000" indent="-228600">
              <a:lnSpc>
                <a:spcPct val="90000"/>
              </a:lnSpc>
              <a:spcBef>
                <a:spcPts val="500"/>
              </a:spcBef>
              <a:buClr>
                <a:srgbClr val="1E1E1E"/>
              </a:buClr>
              <a:buFont typeface="Arial"/>
              <a:buChar char="•"/>
              <a:defRPr sz="1400" b="0" i="0">
                <a:solidFill>
                  <a:srgbClr val="1E1E1E"/>
                </a:solidFill>
                <a:latin typeface="Calibri Light" charset="0"/>
                <a:ea typeface="Calibri Light" charset="0"/>
                <a:cs typeface="Calibri Light" charset="0"/>
              </a:defRPr>
            </a:lvl3pPr>
            <a:lvl4pPr marL="1600200" indent="-228600">
              <a:lnSpc>
                <a:spcPct val="90000"/>
              </a:lnSpc>
              <a:spcBef>
                <a:spcPts val="500"/>
              </a:spcBef>
              <a:buClr>
                <a:srgbClr val="1E1E1E"/>
              </a:buClr>
              <a:buFont typeface="Arial"/>
              <a:buChar char="•"/>
              <a:defRPr sz="1200" b="0" i="0">
                <a:solidFill>
                  <a:srgbClr val="1E1E1E"/>
                </a:solidFill>
                <a:latin typeface="Calibri Light" charset="0"/>
                <a:ea typeface="Calibri Light" charset="0"/>
                <a:cs typeface="Calibri Light" charset="0"/>
              </a:defRPr>
            </a:lvl4pPr>
            <a:lvl5pPr marL="2057400" indent="-228600">
              <a:lnSpc>
                <a:spcPct val="90000"/>
              </a:lnSpc>
              <a:spcBef>
                <a:spcPts val="500"/>
              </a:spcBef>
              <a:buClr>
                <a:srgbClr val="1E1E1E"/>
              </a:buClr>
              <a:buFont typeface="Arial"/>
              <a:buChar char="•"/>
              <a:defRPr sz="1200" b="0" i="0">
                <a:solidFill>
                  <a:srgbClr val="1E1E1E"/>
                </a:solidFill>
                <a:latin typeface="Calibri Light" charset="0"/>
                <a:ea typeface="Calibri Light" charset="0"/>
                <a:cs typeface="Calibri Light"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000" dirty="0"/>
              <a:t>ROMANCE SCAMS</a:t>
            </a:r>
          </a:p>
        </p:txBody>
      </p:sp>
      <p:grpSp>
        <p:nvGrpSpPr>
          <p:cNvPr id="33" name="Group 32">
            <a:extLst>
              <a:ext uri="{FF2B5EF4-FFF2-40B4-BE49-F238E27FC236}">
                <a16:creationId xmlns:a16="http://schemas.microsoft.com/office/drawing/2014/main" id="{58D2FCC1-9673-44E9-A259-418ED157D958}"/>
              </a:ext>
            </a:extLst>
          </p:cNvPr>
          <p:cNvGrpSpPr/>
          <p:nvPr/>
        </p:nvGrpSpPr>
        <p:grpSpPr>
          <a:xfrm>
            <a:off x="4134681" y="3932562"/>
            <a:ext cx="3923647" cy="2245781"/>
            <a:chOff x="4134681" y="3929477"/>
            <a:chExt cx="3923647" cy="2151283"/>
          </a:xfrm>
        </p:grpSpPr>
        <p:cxnSp>
          <p:nvCxnSpPr>
            <p:cNvPr id="31" name="Straight Connector 30">
              <a:extLst>
                <a:ext uri="{FF2B5EF4-FFF2-40B4-BE49-F238E27FC236}">
                  <a16:creationId xmlns:a16="http://schemas.microsoft.com/office/drawing/2014/main" id="{FBCEF2DA-0EB1-4E04-8785-A2E15A4CBB49}"/>
                </a:ext>
              </a:extLst>
            </p:cNvPr>
            <p:cNvCxnSpPr/>
            <p:nvPr/>
          </p:nvCxnSpPr>
          <p:spPr>
            <a:xfrm>
              <a:off x="4134681" y="3929477"/>
              <a:ext cx="0" cy="21512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5112A8-7CB4-4605-9866-41D676B9D8A9}"/>
                </a:ext>
              </a:extLst>
            </p:cNvPr>
            <p:cNvCxnSpPr/>
            <p:nvPr/>
          </p:nvCxnSpPr>
          <p:spPr>
            <a:xfrm>
              <a:off x="8058328" y="3929477"/>
              <a:ext cx="0" cy="21512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5556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Initiate the Interaction Yourself </a:t>
            </a:r>
          </a:p>
        </p:txBody>
      </p:sp>
      <p:sp>
        <p:nvSpPr>
          <p:cNvPr id="3" name="Slide Number Placeholder 2"/>
          <p:cNvSpPr>
            <a:spLocks noGrp="1"/>
          </p:cNvSpPr>
          <p:nvPr>
            <p:ph type="sldNum" sz="quarter" idx="10"/>
          </p:nvPr>
        </p:nvSpPr>
        <p:spPr/>
        <p:txBody>
          <a:bodyPr/>
          <a:lstStyle/>
          <a:p>
            <a:fld id="{496F6AEA-BFCE-644B-B5DE-06784F16BF6E}" type="slidenum">
              <a:rPr lang="en-US" smtClean="0"/>
              <a:pPr/>
              <a:t>22</a:t>
            </a:fld>
            <a:endParaRPr lang="en-US" dirty="0"/>
          </a:p>
        </p:txBody>
      </p:sp>
      <p:sp>
        <p:nvSpPr>
          <p:cNvPr id="7" name="Text Placeholder 6">
            <a:extLst>
              <a:ext uri="{FF2B5EF4-FFF2-40B4-BE49-F238E27FC236}">
                <a16:creationId xmlns:a16="http://schemas.microsoft.com/office/drawing/2014/main" id="{3FAB06E1-6EC3-4ED3-9176-75549D52FB04}"/>
              </a:ext>
            </a:extLst>
          </p:cNvPr>
          <p:cNvSpPr>
            <a:spLocks noGrp="1"/>
          </p:cNvSpPr>
          <p:nvPr>
            <p:ph type="body" sz="quarter" idx="15"/>
          </p:nvPr>
        </p:nvSpPr>
        <p:spPr>
          <a:xfrm>
            <a:off x="297873" y="935667"/>
            <a:ext cx="10102850" cy="249299"/>
          </a:xfrm>
        </p:spPr>
        <p:txBody>
          <a:bodyPr/>
          <a:lstStyle/>
          <a:p>
            <a:r>
              <a:rPr lang="en-US" dirty="0"/>
              <a:t>Trust but verify </a:t>
            </a:r>
          </a:p>
        </p:txBody>
      </p:sp>
      <p:grpSp>
        <p:nvGrpSpPr>
          <p:cNvPr id="13" name="Group 12">
            <a:extLst>
              <a:ext uri="{FF2B5EF4-FFF2-40B4-BE49-F238E27FC236}">
                <a16:creationId xmlns:a16="http://schemas.microsoft.com/office/drawing/2014/main" id="{250AC780-F0C8-4E47-BA45-17F329795CE0}"/>
              </a:ext>
            </a:extLst>
          </p:cNvPr>
          <p:cNvGrpSpPr/>
          <p:nvPr/>
        </p:nvGrpSpPr>
        <p:grpSpPr>
          <a:xfrm>
            <a:off x="2741889" y="1547149"/>
            <a:ext cx="6708222" cy="4802056"/>
            <a:chOff x="686515" y="1451899"/>
            <a:chExt cx="6708222" cy="4802056"/>
          </a:xfrm>
        </p:grpSpPr>
        <p:pic>
          <p:nvPicPr>
            <p:cNvPr id="5" name="Picture 4" descr="A picture containing text, person, person, indoor&#10;&#10;Description automatically generated">
              <a:extLst>
                <a:ext uri="{FF2B5EF4-FFF2-40B4-BE49-F238E27FC236}">
                  <a16:creationId xmlns:a16="http://schemas.microsoft.com/office/drawing/2014/main" id="{E3A22E68-0948-40A4-A7E4-CE1BA9B9AB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15" y="1451899"/>
              <a:ext cx="3003993" cy="2252995"/>
            </a:xfrm>
            <a:prstGeom prst="rect">
              <a:avLst/>
            </a:prstGeom>
          </p:spPr>
        </p:pic>
        <p:pic>
          <p:nvPicPr>
            <p:cNvPr id="8" name="Picture 7">
              <a:extLst>
                <a:ext uri="{FF2B5EF4-FFF2-40B4-BE49-F238E27FC236}">
                  <a16:creationId xmlns:a16="http://schemas.microsoft.com/office/drawing/2014/main" id="{E9CD4971-1DB1-42BB-B0F3-44D885000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515" y="4000960"/>
              <a:ext cx="3003993" cy="2252995"/>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5EC987BB-595D-4665-BC9D-6B19038C41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285" b="6283"/>
            <a:stretch/>
          </p:blipFill>
          <p:spPr>
            <a:xfrm>
              <a:off x="4015244" y="1451899"/>
              <a:ext cx="3379493" cy="2252995"/>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5D2D70E4-D7E4-4EC6-9C8A-619030E830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15244" y="4000960"/>
              <a:ext cx="3379493" cy="2252995"/>
            </a:xfrm>
            <a:prstGeom prst="rect">
              <a:avLst/>
            </a:prstGeom>
          </p:spPr>
        </p:pic>
      </p:grpSp>
    </p:spTree>
    <p:extLst>
      <p:ext uri="{BB962C8B-B14F-4D97-AF65-F5344CB8AC3E}">
        <p14:creationId xmlns:p14="http://schemas.microsoft.com/office/powerpoint/2010/main" val="206300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EE3F9-AE43-4348-8B09-D73063365443}"/>
              </a:ext>
            </a:extLst>
          </p:cNvPr>
          <p:cNvSpPr>
            <a:spLocks noGrp="1"/>
          </p:cNvSpPr>
          <p:nvPr>
            <p:ph type="body" idx="13"/>
          </p:nvPr>
        </p:nvSpPr>
        <p:spPr>
          <a:xfrm>
            <a:off x="1954544" y="2479284"/>
            <a:ext cx="7070233" cy="1490183"/>
          </a:xfrm>
        </p:spPr>
        <p:txBody>
          <a:bodyPr/>
          <a:lstStyle/>
          <a:p>
            <a:r>
              <a:rPr lang="en-US" sz="4800" dirty="0"/>
              <a:t>Actions to Take If Scammed</a:t>
            </a:r>
          </a:p>
        </p:txBody>
      </p:sp>
      <p:grpSp>
        <p:nvGrpSpPr>
          <p:cNvPr id="4" name="Group 14">
            <a:extLst>
              <a:ext uri="{FF2B5EF4-FFF2-40B4-BE49-F238E27FC236}">
                <a16:creationId xmlns:a16="http://schemas.microsoft.com/office/drawing/2014/main" id="{288F2BC7-BC6A-4716-A400-4685C02CA60F}"/>
              </a:ext>
            </a:extLst>
          </p:cNvPr>
          <p:cNvGrpSpPr>
            <a:grpSpLocks noChangeAspect="1"/>
          </p:cNvGrpSpPr>
          <p:nvPr/>
        </p:nvGrpSpPr>
        <p:grpSpPr bwMode="auto">
          <a:xfrm>
            <a:off x="691643" y="2759347"/>
            <a:ext cx="1084669" cy="860606"/>
            <a:chOff x="4310" y="1126"/>
            <a:chExt cx="426" cy="338"/>
          </a:xfrm>
          <a:solidFill>
            <a:schemeClr val="bg1"/>
          </a:solidFill>
        </p:grpSpPr>
        <p:sp>
          <p:nvSpPr>
            <p:cNvPr id="6" name="Freeform 15">
              <a:extLst>
                <a:ext uri="{FF2B5EF4-FFF2-40B4-BE49-F238E27FC236}">
                  <a16:creationId xmlns:a16="http://schemas.microsoft.com/office/drawing/2014/main" id="{6907D0BF-C15F-4978-B6DC-BA451AB8C4D3}"/>
                </a:ext>
              </a:extLst>
            </p:cNvPr>
            <p:cNvSpPr>
              <a:spLocks/>
            </p:cNvSpPr>
            <p:nvPr/>
          </p:nvSpPr>
          <p:spPr bwMode="auto">
            <a:xfrm>
              <a:off x="4405" y="1126"/>
              <a:ext cx="331" cy="338"/>
            </a:xfrm>
            <a:custGeom>
              <a:avLst/>
              <a:gdLst>
                <a:gd name="T0" fmla="*/ 78 w 160"/>
                <a:gd name="T1" fmla="*/ 0 h 163"/>
                <a:gd name="T2" fmla="*/ 1 w 160"/>
                <a:gd name="T3" fmla="*/ 55 h 163"/>
                <a:gd name="T4" fmla="*/ 4 w 160"/>
                <a:gd name="T5" fmla="*/ 61 h 163"/>
                <a:gd name="T6" fmla="*/ 7 w 160"/>
                <a:gd name="T7" fmla="*/ 61 h 163"/>
                <a:gd name="T8" fmla="*/ 9 w 160"/>
                <a:gd name="T9" fmla="*/ 58 h 163"/>
                <a:gd name="T10" fmla="*/ 78 w 160"/>
                <a:gd name="T11" fmla="*/ 8 h 163"/>
                <a:gd name="T12" fmla="*/ 151 w 160"/>
                <a:gd name="T13" fmla="*/ 81 h 163"/>
                <a:gd name="T14" fmla="*/ 78 w 160"/>
                <a:gd name="T15" fmla="*/ 154 h 163"/>
                <a:gd name="T16" fmla="*/ 9 w 160"/>
                <a:gd name="T17" fmla="*/ 102 h 163"/>
                <a:gd name="T18" fmla="*/ 4 w 160"/>
                <a:gd name="T19" fmla="*/ 99 h 163"/>
                <a:gd name="T20" fmla="*/ 3 w 160"/>
                <a:gd name="T21" fmla="*/ 99 h 163"/>
                <a:gd name="T22" fmla="*/ 1 w 160"/>
                <a:gd name="T23" fmla="*/ 101 h 163"/>
                <a:gd name="T24" fmla="*/ 0 w 160"/>
                <a:gd name="T25" fmla="*/ 105 h 163"/>
                <a:gd name="T26" fmla="*/ 78 w 160"/>
                <a:gd name="T27" fmla="*/ 163 h 163"/>
                <a:gd name="T28" fmla="*/ 160 w 160"/>
                <a:gd name="T29" fmla="*/ 81 h 163"/>
                <a:gd name="T30" fmla="*/ 78 w 160"/>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78" y="0"/>
                  </a:moveTo>
                  <a:cubicBezTo>
                    <a:pt x="43" y="0"/>
                    <a:pt x="12" y="22"/>
                    <a:pt x="1" y="55"/>
                  </a:cubicBezTo>
                  <a:cubicBezTo>
                    <a:pt x="0" y="58"/>
                    <a:pt x="1" y="60"/>
                    <a:pt x="4" y="61"/>
                  </a:cubicBezTo>
                  <a:cubicBezTo>
                    <a:pt x="5" y="61"/>
                    <a:pt x="6" y="61"/>
                    <a:pt x="7" y="61"/>
                  </a:cubicBezTo>
                  <a:cubicBezTo>
                    <a:pt x="8" y="60"/>
                    <a:pt x="9" y="59"/>
                    <a:pt x="9" y="58"/>
                  </a:cubicBezTo>
                  <a:cubicBezTo>
                    <a:pt x="19" y="28"/>
                    <a:pt x="47" y="8"/>
                    <a:pt x="78" y="8"/>
                  </a:cubicBezTo>
                  <a:cubicBezTo>
                    <a:pt x="118" y="8"/>
                    <a:pt x="151" y="41"/>
                    <a:pt x="151" y="81"/>
                  </a:cubicBezTo>
                  <a:cubicBezTo>
                    <a:pt x="151" y="121"/>
                    <a:pt x="118" y="154"/>
                    <a:pt x="78" y="154"/>
                  </a:cubicBezTo>
                  <a:cubicBezTo>
                    <a:pt x="46" y="154"/>
                    <a:pt x="18" y="133"/>
                    <a:pt x="9" y="102"/>
                  </a:cubicBezTo>
                  <a:cubicBezTo>
                    <a:pt x="8" y="100"/>
                    <a:pt x="6" y="99"/>
                    <a:pt x="4" y="99"/>
                  </a:cubicBezTo>
                  <a:cubicBezTo>
                    <a:pt x="4" y="99"/>
                    <a:pt x="4" y="99"/>
                    <a:pt x="3" y="99"/>
                  </a:cubicBezTo>
                  <a:cubicBezTo>
                    <a:pt x="2" y="100"/>
                    <a:pt x="1" y="100"/>
                    <a:pt x="1" y="101"/>
                  </a:cubicBezTo>
                  <a:cubicBezTo>
                    <a:pt x="0" y="102"/>
                    <a:pt x="0" y="104"/>
                    <a:pt x="0" y="105"/>
                  </a:cubicBezTo>
                  <a:cubicBezTo>
                    <a:pt x="11" y="139"/>
                    <a:pt x="43" y="163"/>
                    <a:pt x="78" y="163"/>
                  </a:cubicBezTo>
                  <a:cubicBezTo>
                    <a:pt x="123" y="163"/>
                    <a:pt x="160" y="126"/>
                    <a:pt x="160" y="81"/>
                  </a:cubicBezTo>
                  <a:cubicBezTo>
                    <a:pt x="160" y="36"/>
                    <a:pt x="123" y="0"/>
                    <a:pt x="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7" name="Freeform 16">
              <a:extLst>
                <a:ext uri="{FF2B5EF4-FFF2-40B4-BE49-F238E27FC236}">
                  <a16:creationId xmlns:a16="http://schemas.microsoft.com/office/drawing/2014/main" id="{D194820B-32E3-48A8-B2C1-FA3A86106026}"/>
                </a:ext>
              </a:extLst>
            </p:cNvPr>
            <p:cNvSpPr>
              <a:spLocks/>
            </p:cNvSpPr>
            <p:nvPr/>
          </p:nvSpPr>
          <p:spPr bwMode="auto">
            <a:xfrm>
              <a:off x="4446" y="1170"/>
              <a:ext cx="244" cy="249"/>
            </a:xfrm>
            <a:custGeom>
              <a:avLst/>
              <a:gdLst>
                <a:gd name="T0" fmla="*/ 9 w 118"/>
                <a:gd name="T1" fmla="*/ 73 h 120"/>
                <a:gd name="T2" fmla="*/ 4 w 118"/>
                <a:gd name="T3" fmla="*/ 70 h 120"/>
                <a:gd name="T4" fmla="*/ 3 w 118"/>
                <a:gd name="T5" fmla="*/ 70 h 120"/>
                <a:gd name="T6" fmla="*/ 1 w 118"/>
                <a:gd name="T7" fmla="*/ 72 h 120"/>
                <a:gd name="T8" fmla="*/ 0 w 118"/>
                <a:gd name="T9" fmla="*/ 75 h 120"/>
                <a:gd name="T10" fmla="*/ 58 w 118"/>
                <a:gd name="T11" fmla="*/ 120 h 120"/>
                <a:gd name="T12" fmla="*/ 118 w 118"/>
                <a:gd name="T13" fmla="*/ 60 h 120"/>
                <a:gd name="T14" fmla="*/ 58 w 118"/>
                <a:gd name="T15" fmla="*/ 0 h 120"/>
                <a:gd name="T16" fmla="*/ 1 w 118"/>
                <a:gd name="T17" fmla="*/ 44 h 120"/>
                <a:gd name="T18" fmla="*/ 1 w 118"/>
                <a:gd name="T19" fmla="*/ 47 h 120"/>
                <a:gd name="T20" fmla="*/ 4 w 118"/>
                <a:gd name="T21" fmla="*/ 49 h 120"/>
                <a:gd name="T22" fmla="*/ 9 w 118"/>
                <a:gd name="T23" fmla="*/ 46 h 120"/>
                <a:gd name="T24" fmla="*/ 58 w 118"/>
                <a:gd name="T25" fmla="*/ 9 h 120"/>
                <a:gd name="T26" fmla="*/ 109 w 118"/>
                <a:gd name="T27" fmla="*/ 60 h 120"/>
                <a:gd name="T28" fmla="*/ 58 w 118"/>
                <a:gd name="T29" fmla="*/ 111 h 120"/>
                <a:gd name="T30" fmla="*/ 9 w 118"/>
                <a:gd name="T31"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0">
                  <a:moveTo>
                    <a:pt x="9" y="73"/>
                  </a:moveTo>
                  <a:cubicBezTo>
                    <a:pt x="8" y="71"/>
                    <a:pt x="6" y="70"/>
                    <a:pt x="4" y="70"/>
                  </a:cubicBezTo>
                  <a:cubicBezTo>
                    <a:pt x="4" y="70"/>
                    <a:pt x="4" y="70"/>
                    <a:pt x="3" y="70"/>
                  </a:cubicBezTo>
                  <a:cubicBezTo>
                    <a:pt x="2" y="70"/>
                    <a:pt x="1" y="71"/>
                    <a:pt x="1" y="72"/>
                  </a:cubicBezTo>
                  <a:cubicBezTo>
                    <a:pt x="0" y="73"/>
                    <a:pt x="0" y="74"/>
                    <a:pt x="0" y="75"/>
                  </a:cubicBezTo>
                  <a:cubicBezTo>
                    <a:pt x="7" y="102"/>
                    <a:pt x="31" y="120"/>
                    <a:pt x="58" y="120"/>
                  </a:cubicBezTo>
                  <a:cubicBezTo>
                    <a:pt x="91" y="120"/>
                    <a:pt x="118" y="93"/>
                    <a:pt x="118" y="60"/>
                  </a:cubicBezTo>
                  <a:cubicBezTo>
                    <a:pt x="118" y="27"/>
                    <a:pt x="91" y="0"/>
                    <a:pt x="58" y="0"/>
                  </a:cubicBezTo>
                  <a:cubicBezTo>
                    <a:pt x="32" y="0"/>
                    <a:pt x="8" y="18"/>
                    <a:pt x="1" y="44"/>
                  </a:cubicBezTo>
                  <a:cubicBezTo>
                    <a:pt x="0" y="45"/>
                    <a:pt x="0" y="46"/>
                    <a:pt x="1" y="47"/>
                  </a:cubicBezTo>
                  <a:cubicBezTo>
                    <a:pt x="2" y="48"/>
                    <a:pt x="2" y="49"/>
                    <a:pt x="4" y="49"/>
                  </a:cubicBezTo>
                  <a:cubicBezTo>
                    <a:pt x="6" y="50"/>
                    <a:pt x="8" y="49"/>
                    <a:pt x="9" y="46"/>
                  </a:cubicBezTo>
                  <a:cubicBezTo>
                    <a:pt x="15" y="24"/>
                    <a:pt x="35" y="9"/>
                    <a:pt x="58" y="9"/>
                  </a:cubicBezTo>
                  <a:cubicBezTo>
                    <a:pt x="86" y="9"/>
                    <a:pt x="109" y="32"/>
                    <a:pt x="109" y="60"/>
                  </a:cubicBezTo>
                  <a:cubicBezTo>
                    <a:pt x="109" y="88"/>
                    <a:pt x="86" y="111"/>
                    <a:pt x="58" y="111"/>
                  </a:cubicBezTo>
                  <a:cubicBezTo>
                    <a:pt x="35" y="111"/>
                    <a:pt x="14" y="96"/>
                    <a:pt x="9" y="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8" name="Freeform 17">
              <a:extLst>
                <a:ext uri="{FF2B5EF4-FFF2-40B4-BE49-F238E27FC236}">
                  <a16:creationId xmlns:a16="http://schemas.microsoft.com/office/drawing/2014/main" id="{5E97AE15-E234-42C8-B532-7A8BB3629919}"/>
                </a:ext>
              </a:extLst>
            </p:cNvPr>
            <p:cNvSpPr>
              <a:spLocks/>
            </p:cNvSpPr>
            <p:nvPr/>
          </p:nvSpPr>
          <p:spPr bwMode="auto">
            <a:xfrm>
              <a:off x="4562" y="1244"/>
              <a:ext cx="58" cy="100"/>
            </a:xfrm>
            <a:custGeom>
              <a:avLst/>
              <a:gdLst>
                <a:gd name="T0" fmla="*/ 4 w 28"/>
                <a:gd name="T1" fmla="*/ 40 h 48"/>
                <a:gd name="T2" fmla="*/ 0 w 28"/>
                <a:gd name="T3" fmla="*/ 44 h 48"/>
                <a:gd name="T4" fmla="*/ 4 w 28"/>
                <a:gd name="T5" fmla="*/ 48 h 48"/>
                <a:gd name="T6" fmla="*/ 28 w 28"/>
                <a:gd name="T7" fmla="*/ 24 h 48"/>
                <a:gd name="T8" fmla="*/ 4 w 28"/>
                <a:gd name="T9" fmla="*/ 0 h 48"/>
                <a:gd name="T10" fmla="*/ 0 w 28"/>
                <a:gd name="T11" fmla="*/ 4 h 48"/>
                <a:gd name="T12" fmla="*/ 4 w 28"/>
                <a:gd name="T13" fmla="*/ 9 h 48"/>
                <a:gd name="T14" fmla="*/ 20 w 28"/>
                <a:gd name="T15" fmla="*/ 24 h 48"/>
                <a:gd name="T16" fmla="*/ 4 w 2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4" y="40"/>
                  </a:moveTo>
                  <a:cubicBezTo>
                    <a:pt x="2" y="40"/>
                    <a:pt x="0" y="42"/>
                    <a:pt x="0" y="44"/>
                  </a:cubicBezTo>
                  <a:cubicBezTo>
                    <a:pt x="0" y="46"/>
                    <a:pt x="2" y="48"/>
                    <a:pt x="4" y="48"/>
                  </a:cubicBezTo>
                  <a:cubicBezTo>
                    <a:pt x="17" y="48"/>
                    <a:pt x="28" y="38"/>
                    <a:pt x="28" y="24"/>
                  </a:cubicBezTo>
                  <a:cubicBezTo>
                    <a:pt x="28" y="11"/>
                    <a:pt x="17" y="0"/>
                    <a:pt x="4" y="0"/>
                  </a:cubicBezTo>
                  <a:cubicBezTo>
                    <a:pt x="2" y="0"/>
                    <a:pt x="0" y="2"/>
                    <a:pt x="0" y="4"/>
                  </a:cubicBezTo>
                  <a:cubicBezTo>
                    <a:pt x="0" y="7"/>
                    <a:pt x="2" y="9"/>
                    <a:pt x="4" y="9"/>
                  </a:cubicBezTo>
                  <a:cubicBezTo>
                    <a:pt x="13" y="9"/>
                    <a:pt x="20" y="16"/>
                    <a:pt x="20" y="24"/>
                  </a:cubicBezTo>
                  <a:cubicBezTo>
                    <a:pt x="20" y="33"/>
                    <a:pt x="13" y="40"/>
                    <a:pt x="4"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9" name="Freeform 18">
              <a:extLst>
                <a:ext uri="{FF2B5EF4-FFF2-40B4-BE49-F238E27FC236}">
                  <a16:creationId xmlns:a16="http://schemas.microsoft.com/office/drawing/2014/main" id="{C15F9466-141E-4178-92E4-0E54B5D5CFBD}"/>
                </a:ext>
              </a:extLst>
            </p:cNvPr>
            <p:cNvSpPr>
              <a:spLocks/>
            </p:cNvSpPr>
            <p:nvPr/>
          </p:nvSpPr>
          <p:spPr bwMode="auto">
            <a:xfrm>
              <a:off x="4310" y="1236"/>
              <a:ext cx="271" cy="116"/>
            </a:xfrm>
            <a:custGeom>
              <a:avLst/>
              <a:gdLst>
                <a:gd name="T0" fmla="*/ 116 w 131"/>
                <a:gd name="T1" fmla="*/ 33 h 56"/>
                <a:gd name="T2" fmla="*/ 116 w 131"/>
                <a:gd name="T3" fmla="*/ 33 h 56"/>
                <a:gd name="T4" fmla="*/ 100 w 131"/>
                <a:gd name="T5" fmla="*/ 49 h 56"/>
                <a:gd name="T6" fmla="*/ 106 w 131"/>
                <a:gd name="T7" fmla="*/ 55 h 56"/>
                <a:gd name="T8" fmla="*/ 129 w 131"/>
                <a:gd name="T9" fmla="*/ 32 h 56"/>
                <a:gd name="T10" fmla="*/ 131 w 131"/>
                <a:gd name="T11" fmla="*/ 28 h 56"/>
                <a:gd name="T12" fmla="*/ 129 w 131"/>
                <a:gd name="T13" fmla="*/ 24 h 56"/>
                <a:gd name="T14" fmla="*/ 106 w 131"/>
                <a:gd name="T15" fmla="*/ 2 h 56"/>
                <a:gd name="T16" fmla="*/ 100 w 131"/>
                <a:gd name="T17" fmla="*/ 2 h 56"/>
                <a:gd name="T18" fmla="*/ 115 w 131"/>
                <a:gd name="T19" fmla="*/ 23 h 56"/>
                <a:gd name="T20" fmla="*/ 116 w 131"/>
                <a:gd name="T21" fmla="*/ 24 h 56"/>
                <a:gd name="T22" fmla="*/ 115 w 131"/>
                <a:gd name="T23" fmla="*/ 24 h 56"/>
                <a:gd name="T24" fmla="*/ 46 w 131"/>
                <a:gd name="T25" fmla="*/ 24 h 56"/>
                <a:gd name="T26" fmla="*/ 45 w 131"/>
                <a:gd name="T27" fmla="*/ 23 h 56"/>
                <a:gd name="T28" fmla="*/ 29 w 131"/>
                <a:gd name="T29" fmla="*/ 8 h 56"/>
                <a:gd name="T30" fmla="*/ 23 w 131"/>
                <a:gd name="T31" fmla="*/ 8 h 56"/>
                <a:gd name="T32" fmla="*/ 32 w 131"/>
                <a:gd name="T33" fmla="*/ 23 h 56"/>
                <a:gd name="T34" fmla="*/ 33 w 131"/>
                <a:gd name="T35" fmla="*/ 24 h 56"/>
                <a:gd name="T36" fmla="*/ 32 w 131"/>
                <a:gd name="T37" fmla="*/ 24 h 56"/>
                <a:gd name="T38" fmla="*/ 24 w 131"/>
                <a:gd name="T39" fmla="*/ 24 h 56"/>
                <a:gd name="T40" fmla="*/ 23 w 131"/>
                <a:gd name="T41" fmla="*/ 23 h 56"/>
                <a:gd name="T42" fmla="*/ 8 w 131"/>
                <a:gd name="T43" fmla="*/ 8 h 56"/>
                <a:gd name="T44" fmla="*/ 2 w 131"/>
                <a:gd name="T45" fmla="*/ 8 h 56"/>
                <a:gd name="T46" fmla="*/ 15 w 131"/>
                <a:gd name="T47" fmla="*/ 27 h 56"/>
                <a:gd name="T48" fmla="*/ 16 w 131"/>
                <a:gd name="T49" fmla="*/ 28 h 56"/>
                <a:gd name="T50" fmla="*/ 16 w 131"/>
                <a:gd name="T51" fmla="*/ 28 h 56"/>
                <a:gd name="T52" fmla="*/ 15 w 131"/>
                <a:gd name="T53" fmla="*/ 29 h 56"/>
                <a:gd name="T54" fmla="*/ 2 w 131"/>
                <a:gd name="T55" fmla="*/ 48 h 56"/>
                <a:gd name="T56" fmla="*/ 23 w 131"/>
                <a:gd name="T57" fmla="*/ 34 h 56"/>
                <a:gd name="T58" fmla="*/ 24 w 131"/>
                <a:gd name="T59" fmla="*/ 33 h 56"/>
                <a:gd name="T60" fmla="*/ 25 w 131"/>
                <a:gd name="T61" fmla="*/ 33 h 56"/>
                <a:gd name="T62" fmla="*/ 32 w 131"/>
                <a:gd name="T63" fmla="*/ 33 h 56"/>
                <a:gd name="T64" fmla="*/ 33 w 131"/>
                <a:gd name="T65" fmla="*/ 33 h 56"/>
                <a:gd name="T66" fmla="*/ 23 w 131"/>
                <a:gd name="T67" fmla="*/ 42 h 56"/>
                <a:gd name="T68" fmla="*/ 29 w 131"/>
                <a:gd name="T69" fmla="*/ 48 h 56"/>
                <a:gd name="T70" fmla="*/ 45 w 131"/>
                <a:gd name="T71" fmla="*/ 33 h 56"/>
                <a:gd name="T72" fmla="*/ 46 w 131"/>
                <a:gd name="T73" fmla="*/ 33 h 56"/>
                <a:gd name="T74" fmla="*/ 115 w 131"/>
                <a:gd name="T7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6">
                  <a:moveTo>
                    <a:pt x="115" y="33"/>
                  </a:moveTo>
                  <a:cubicBezTo>
                    <a:pt x="116" y="33"/>
                    <a:pt x="116" y="33"/>
                    <a:pt x="116" y="33"/>
                  </a:cubicBezTo>
                  <a:cubicBezTo>
                    <a:pt x="116" y="33"/>
                    <a:pt x="116" y="33"/>
                    <a:pt x="116" y="33"/>
                  </a:cubicBezTo>
                  <a:cubicBezTo>
                    <a:pt x="116" y="33"/>
                    <a:pt x="116" y="33"/>
                    <a:pt x="116" y="33"/>
                  </a:cubicBezTo>
                  <a:cubicBezTo>
                    <a:pt x="115" y="34"/>
                    <a:pt x="115" y="34"/>
                    <a:pt x="115" y="34"/>
                  </a:cubicBezTo>
                  <a:cubicBezTo>
                    <a:pt x="100" y="49"/>
                    <a:pt x="100" y="49"/>
                    <a:pt x="100" y="49"/>
                  </a:cubicBezTo>
                  <a:cubicBezTo>
                    <a:pt x="98" y="50"/>
                    <a:pt x="98" y="53"/>
                    <a:pt x="100" y="55"/>
                  </a:cubicBezTo>
                  <a:cubicBezTo>
                    <a:pt x="102" y="56"/>
                    <a:pt x="105" y="56"/>
                    <a:pt x="106" y="55"/>
                  </a:cubicBezTo>
                  <a:cubicBezTo>
                    <a:pt x="128" y="33"/>
                    <a:pt x="128" y="33"/>
                    <a:pt x="128" y="33"/>
                  </a:cubicBezTo>
                  <a:cubicBezTo>
                    <a:pt x="129" y="32"/>
                    <a:pt x="129" y="32"/>
                    <a:pt x="129" y="32"/>
                  </a:cubicBezTo>
                  <a:cubicBezTo>
                    <a:pt x="130" y="31"/>
                    <a:pt x="130" y="31"/>
                    <a:pt x="130" y="31"/>
                  </a:cubicBezTo>
                  <a:cubicBezTo>
                    <a:pt x="131" y="30"/>
                    <a:pt x="131" y="29"/>
                    <a:pt x="131" y="28"/>
                  </a:cubicBezTo>
                  <a:cubicBezTo>
                    <a:pt x="131" y="27"/>
                    <a:pt x="131" y="26"/>
                    <a:pt x="130" y="25"/>
                  </a:cubicBezTo>
                  <a:cubicBezTo>
                    <a:pt x="129" y="24"/>
                    <a:pt x="129" y="24"/>
                    <a:pt x="129" y="24"/>
                  </a:cubicBezTo>
                  <a:cubicBezTo>
                    <a:pt x="128" y="23"/>
                    <a:pt x="128" y="23"/>
                    <a:pt x="128" y="23"/>
                  </a:cubicBezTo>
                  <a:cubicBezTo>
                    <a:pt x="106" y="2"/>
                    <a:pt x="106" y="2"/>
                    <a:pt x="106" y="2"/>
                  </a:cubicBezTo>
                  <a:cubicBezTo>
                    <a:pt x="105" y="1"/>
                    <a:pt x="104" y="0"/>
                    <a:pt x="103" y="0"/>
                  </a:cubicBezTo>
                  <a:cubicBezTo>
                    <a:pt x="102" y="0"/>
                    <a:pt x="101" y="1"/>
                    <a:pt x="100" y="2"/>
                  </a:cubicBezTo>
                  <a:cubicBezTo>
                    <a:pt x="98" y="3"/>
                    <a:pt x="98" y="6"/>
                    <a:pt x="100" y="8"/>
                  </a:cubicBezTo>
                  <a:cubicBezTo>
                    <a:pt x="115" y="23"/>
                    <a:pt x="115" y="23"/>
                    <a:pt x="115" y="23"/>
                  </a:cubicBezTo>
                  <a:cubicBezTo>
                    <a:pt x="116" y="23"/>
                    <a:pt x="116" y="23"/>
                    <a:pt x="116" y="23"/>
                  </a:cubicBezTo>
                  <a:cubicBezTo>
                    <a:pt x="116" y="24"/>
                    <a:pt x="116" y="24"/>
                    <a:pt x="116" y="24"/>
                  </a:cubicBezTo>
                  <a:cubicBezTo>
                    <a:pt x="116" y="24"/>
                    <a:pt x="116" y="24"/>
                    <a:pt x="116" y="24"/>
                  </a:cubicBezTo>
                  <a:cubicBezTo>
                    <a:pt x="115" y="24"/>
                    <a:pt x="115" y="24"/>
                    <a:pt x="115" y="24"/>
                  </a:cubicBezTo>
                  <a:cubicBezTo>
                    <a:pt x="47" y="24"/>
                    <a:pt x="47" y="24"/>
                    <a:pt x="47" y="24"/>
                  </a:cubicBezTo>
                  <a:cubicBezTo>
                    <a:pt x="46" y="24"/>
                    <a:pt x="46" y="24"/>
                    <a:pt x="46" y="24"/>
                  </a:cubicBezTo>
                  <a:cubicBezTo>
                    <a:pt x="45" y="24"/>
                    <a:pt x="45" y="24"/>
                    <a:pt x="45" y="24"/>
                  </a:cubicBezTo>
                  <a:cubicBezTo>
                    <a:pt x="45" y="23"/>
                    <a:pt x="45" y="23"/>
                    <a:pt x="45" y="23"/>
                  </a:cubicBezTo>
                  <a:cubicBezTo>
                    <a:pt x="44" y="23"/>
                    <a:pt x="44" y="23"/>
                    <a:pt x="44" y="23"/>
                  </a:cubicBezTo>
                  <a:cubicBezTo>
                    <a:pt x="29" y="8"/>
                    <a:pt x="29" y="8"/>
                    <a:pt x="29" y="8"/>
                  </a:cubicBezTo>
                  <a:cubicBezTo>
                    <a:pt x="29" y="7"/>
                    <a:pt x="27" y="7"/>
                    <a:pt x="26" y="7"/>
                  </a:cubicBezTo>
                  <a:cubicBezTo>
                    <a:pt x="25" y="7"/>
                    <a:pt x="24" y="7"/>
                    <a:pt x="23" y="8"/>
                  </a:cubicBezTo>
                  <a:cubicBezTo>
                    <a:pt x="22" y="10"/>
                    <a:pt x="22" y="12"/>
                    <a:pt x="23" y="14"/>
                  </a:cubicBezTo>
                  <a:cubicBezTo>
                    <a:pt x="32" y="23"/>
                    <a:pt x="32" y="23"/>
                    <a:pt x="32" y="23"/>
                  </a:cubicBezTo>
                  <a:cubicBezTo>
                    <a:pt x="33" y="23"/>
                    <a:pt x="33" y="23"/>
                    <a:pt x="33" y="23"/>
                  </a:cubicBezTo>
                  <a:cubicBezTo>
                    <a:pt x="33" y="24"/>
                    <a:pt x="33" y="24"/>
                    <a:pt x="33" y="24"/>
                  </a:cubicBezTo>
                  <a:cubicBezTo>
                    <a:pt x="32" y="24"/>
                    <a:pt x="32" y="24"/>
                    <a:pt x="32" y="24"/>
                  </a:cubicBezTo>
                  <a:cubicBezTo>
                    <a:pt x="32" y="24"/>
                    <a:pt x="32" y="24"/>
                    <a:pt x="32" y="24"/>
                  </a:cubicBezTo>
                  <a:cubicBezTo>
                    <a:pt x="25" y="24"/>
                    <a:pt x="25" y="24"/>
                    <a:pt x="25" y="24"/>
                  </a:cubicBezTo>
                  <a:cubicBezTo>
                    <a:pt x="24" y="24"/>
                    <a:pt x="24" y="24"/>
                    <a:pt x="24" y="24"/>
                  </a:cubicBezTo>
                  <a:cubicBezTo>
                    <a:pt x="24" y="24"/>
                    <a:pt x="24" y="24"/>
                    <a:pt x="24" y="24"/>
                  </a:cubicBezTo>
                  <a:cubicBezTo>
                    <a:pt x="23" y="23"/>
                    <a:pt x="23" y="23"/>
                    <a:pt x="23" y="23"/>
                  </a:cubicBezTo>
                  <a:cubicBezTo>
                    <a:pt x="23" y="23"/>
                    <a:pt x="23" y="23"/>
                    <a:pt x="23" y="23"/>
                  </a:cubicBezTo>
                  <a:cubicBezTo>
                    <a:pt x="8" y="8"/>
                    <a:pt x="8" y="8"/>
                    <a:pt x="8" y="8"/>
                  </a:cubicBezTo>
                  <a:cubicBezTo>
                    <a:pt x="7" y="7"/>
                    <a:pt x="6" y="7"/>
                    <a:pt x="5" y="7"/>
                  </a:cubicBezTo>
                  <a:cubicBezTo>
                    <a:pt x="4" y="7"/>
                    <a:pt x="3" y="7"/>
                    <a:pt x="2" y="8"/>
                  </a:cubicBezTo>
                  <a:cubicBezTo>
                    <a:pt x="0" y="10"/>
                    <a:pt x="0" y="12"/>
                    <a:pt x="2" y="14"/>
                  </a:cubicBezTo>
                  <a:cubicBezTo>
                    <a:pt x="15" y="27"/>
                    <a:pt x="15" y="27"/>
                    <a:pt x="15" y="27"/>
                  </a:cubicBezTo>
                  <a:cubicBezTo>
                    <a:pt x="15" y="28"/>
                    <a:pt x="15" y="28"/>
                    <a:pt x="15" y="28"/>
                  </a:cubicBezTo>
                  <a:cubicBezTo>
                    <a:pt x="16" y="28"/>
                    <a:pt x="16" y="28"/>
                    <a:pt x="16" y="28"/>
                  </a:cubicBezTo>
                  <a:cubicBezTo>
                    <a:pt x="16" y="28"/>
                    <a:pt x="16" y="28"/>
                    <a:pt x="16" y="28"/>
                  </a:cubicBezTo>
                  <a:cubicBezTo>
                    <a:pt x="16" y="28"/>
                    <a:pt x="16" y="28"/>
                    <a:pt x="16" y="28"/>
                  </a:cubicBezTo>
                  <a:cubicBezTo>
                    <a:pt x="15" y="29"/>
                    <a:pt x="15" y="29"/>
                    <a:pt x="15" y="29"/>
                  </a:cubicBezTo>
                  <a:cubicBezTo>
                    <a:pt x="15" y="29"/>
                    <a:pt x="15" y="29"/>
                    <a:pt x="15" y="29"/>
                  </a:cubicBezTo>
                  <a:cubicBezTo>
                    <a:pt x="2" y="42"/>
                    <a:pt x="2" y="42"/>
                    <a:pt x="2" y="42"/>
                  </a:cubicBezTo>
                  <a:cubicBezTo>
                    <a:pt x="0" y="44"/>
                    <a:pt x="0" y="47"/>
                    <a:pt x="2" y="48"/>
                  </a:cubicBezTo>
                  <a:cubicBezTo>
                    <a:pt x="3" y="50"/>
                    <a:pt x="6" y="50"/>
                    <a:pt x="8" y="48"/>
                  </a:cubicBezTo>
                  <a:cubicBezTo>
                    <a:pt x="23" y="34"/>
                    <a:pt x="23" y="34"/>
                    <a:pt x="23" y="34"/>
                  </a:cubicBezTo>
                  <a:cubicBezTo>
                    <a:pt x="23" y="33"/>
                    <a:pt x="23" y="33"/>
                    <a:pt x="23" y="33"/>
                  </a:cubicBezTo>
                  <a:cubicBezTo>
                    <a:pt x="24" y="33"/>
                    <a:pt x="24" y="33"/>
                    <a:pt x="24" y="33"/>
                  </a:cubicBezTo>
                  <a:cubicBezTo>
                    <a:pt x="24" y="33"/>
                    <a:pt x="24" y="33"/>
                    <a:pt x="24" y="33"/>
                  </a:cubicBezTo>
                  <a:cubicBezTo>
                    <a:pt x="25" y="33"/>
                    <a:pt x="25" y="33"/>
                    <a:pt x="25" y="33"/>
                  </a:cubicBezTo>
                  <a:cubicBezTo>
                    <a:pt x="32" y="33"/>
                    <a:pt x="32" y="33"/>
                    <a:pt x="32" y="33"/>
                  </a:cubicBezTo>
                  <a:cubicBezTo>
                    <a:pt x="32" y="33"/>
                    <a:pt x="32" y="33"/>
                    <a:pt x="32" y="33"/>
                  </a:cubicBezTo>
                  <a:cubicBezTo>
                    <a:pt x="33" y="33"/>
                    <a:pt x="33" y="33"/>
                    <a:pt x="33" y="33"/>
                  </a:cubicBezTo>
                  <a:cubicBezTo>
                    <a:pt x="33" y="33"/>
                    <a:pt x="33" y="33"/>
                    <a:pt x="33" y="33"/>
                  </a:cubicBezTo>
                  <a:cubicBezTo>
                    <a:pt x="32" y="34"/>
                    <a:pt x="32" y="34"/>
                    <a:pt x="32" y="34"/>
                  </a:cubicBezTo>
                  <a:cubicBezTo>
                    <a:pt x="23" y="42"/>
                    <a:pt x="23" y="42"/>
                    <a:pt x="23" y="42"/>
                  </a:cubicBezTo>
                  <a:cubicBezTo>
                    <a:pt x="22" y="44"/>
                    <a:pt x="22" y="47"/>
                    <a:pt x="23" y="48"/>
                  </a:cubicBezTo>
                  <a:cubicBezTo>
                    <a:pt x="25" y="50"/>
                    <a:pt x="28" y="50"/>
                    <a:pt x="29" y="48"/>
                  </a:cubicBezTo>
                  <a:cubicBezTo>
                    <a:pt x="44" y="34"/>
                    <a:pt x="44" y="34"/>
                    <a:pt x="44" y="34"/>
                  </a:cubicBezTo>
                  <a:cubicBezTo>
                    <a:pt x="45" y="33"/>
                    <a:pt x="45" y="33"/>
                    <a:pt x="45" y="33"/>
                  </a:cubicBezTo>
                  <a:cubicBezTo>
                    <a:pt x="45" y="33"/>
                    <a:pt x="45" y="33"/>
                    <a:pt x="45" y="33"/>
                  </a:cubicBezTo>
                  <a:cubicBezTo>
                    <a:pt x="46" y="33"/>
                    <a:pt x="46" y="33"/>
                    <a:pt x="46" y="33"/>
                  </a:cubicBezTo>
                  <a:cubicBezTo>
                    <a:pt x="47" y="33"/>
                    <a:pt x="47" y="33"/>
                    <a:pt x="47" y="33"/>
                  </a:cubicBezTo>
                  <a:lnTo>
                    <a:pt x="115"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grpSp>
    </p:spTree>
    <p:extLst>
      <p:ext uri="{BB962C8B-B14F-4D97-AF65-F5344CB8AC3E}">
        <p14:creationId xmlns:p14="http://schemas.microsoft.com/office/powerpoint/2010/main" val="421060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Take if You Are a Victim</a:t>
            </a:r>
          </a:p>
        </p:txBody>
      </p:sp>
      <p:sp>
        <p:nvSpPr>
          <p:cNvPr id="3" name="Slide Number Placeholder 2"/>
          <p:cNvSpPr>
            <a:spLocks noGrp="1"/>
          </p:cNvSpPr>
          <p:nvPr>
            <p:ph type="sldNum" sz="quarter" idx="10"/>
          </p:nvPr>
        </p:nvSpPr>
        <p:spPr/>
        <p:txBody>
          <a:bodyPr/>
          <a:lstStyle/>
          <a:p>
            <a:fld id="{496F6AEA-BFCE-644B-B5DE-06784F16BF6E}" type="slidenum">
              <a:rPr lang="en-US" smtClean="0"/>
              <a:pPr/>
              <a:t>24</a:t>
            </a:fld>
            <a:endParaRPr lang="en-US" dirty="0"/>
          </a:p>
        </p:txBody>
      </p:sp>
      <p:sp>
        <p:nvSpPr>
          <p:cNvPr id="26" name="Text Placeholder 25"/>
          <p:cNvSpPr>
            <a:spLocks noGrp="1"/>
          </p:cNvSpPr>
          <p:nvPr>
            <p:ph type="body" sz="quarter" idx="15"/>
          </p:nvPr>
        </p:nvSpPr>
        <p:spPr/>
        <p:txBody>
          <a:bodyPr/>
          <a:lstStyle/>
          <a:p>
            <a:r>
              <a:rPr lang="en-US" dirty="0"/>
              <a:t>Act fast!</a:t>
            </a:r>
          </a:p>
        </p:txBody>
      </p:sp>
      <p:sp>
        <p:nvSpPr>
          <p:cNvPr id="37" name="Rectangle 36"/>
          <p:cNvSpPr/>
          <p:nvPr/>
        </p:nvSpPr>
        <p:spPr>
          <a:xfrm>
            <a:off x="381000" y="2511843"/>
            <a:ext cx="5465131" cy="3177788"/>
          </a:xfrm>
          <a:prstGeom prst="rect">
            <a:avLst/>
          </a:prstGeom>
          <a:noFill/>
          <a:ln w="12700" cap="flat" cmpd="sng" algn="ctr">
            <a:noFill/>
            <a:prstDash val="solid"/>
            <a:miter lim="800000"/>
          </a:ln>
          <a:effectLst/>
        </p:spPr>
        <p:txBody>
          <a:bodyPr lIns="182880" tIns="182880" rIns="274320" rtlCol="0" anchor="t"/>
          <a:lstStyle/>
          <a:p>
            <a:pPr marL="228600" lvl="1" indent="-228600">
              <a:lnSpc>
                <a:spcPct val="100000"/>
              </a:lnSpc>
              <a:spcBef>
                <a:spcPts val="600"/>
              </a:spcBef>
              <a:spcAft>
                <a:spcPts val="600"/>
              </a:spcAft>
              <a:buClr>
                <a:schemeClr val="accent1"/>
              </a:buClr>
              <a:buFont typeface="Arial" panose="020B0604020202020204" pitchFamily="34" charset="0"/>
              <a:buChar char="•"/>
            </a:pPr>
            <a:r>
              <a:rPr lang="en-US" sz="2200" dirty="0">
                <a:solidFill>
                  <a:srgbClr val="1E1E1E"/>
                </a:solidFill>
                <a:latin typeface="+mj-lt"/>
              </a:rPr>
              <a:t>Credit or debit card </a:t>
            </a:r>
          </a:p>
          <a:p>
            <a:pPr marL="228600" lvl="1" indent="-228600">
              <a:lnSpc>
                <a:spcPct val="100000"/>
              </a:lnSpc>
              <a:spcBef>
                <a:spcPts val="600"/>
              </a:spcBef>
              <a:spcAft>
                <a:spcPts val="600"/>
              </a:spcAft>
              <a:buClr>
                <a:schemeClr val="accent1"/>
              </a:buClr>
              <a:buFont typeface="Arial" panose="020B0604020202020204" pitchFamily="34" charset="0"/>
              <a:buChar char="•"/>
            </a:pPr>
            <a:r>
              <a:rPr lang="en-US" sz="2200" dirty="0">
                <a:solidFill>
                  <a:srgbClr val="1E1E1E"/>
                </a:solidFill>
                <a:latin typeface="+mj-lt"/>
              </a:rPr>
              <a:t>Money transfer app </a:t>
            </a:r>
          </a:p>
          <a:p>
            <a:pPr marL="228600" lvl="1" indent="-228600">
              <a:lnSpc>
                <a:spcPct val="100000"/>
              </a:lnSpc>
              <a:spcBef>
                <a:spcPts val="600"/>
              </a:spcBef>
              <a:spcAft>
                <a:spcPts val="600"/>
              </a:spcAft>
              <a:buClr>
                <a:schemeClr val="accent1"/>
              </a:buClr>
              <a:buFont typeface="Arial" panose="020B0604020202020204" pitchFamily="34" charset="0"/>
              <a:buChar char="•"/>
            </a:pPr>
            <a:r>
              <a:rPr lang="en-US" sz="2200" dirty="0">
                <a:solidFill>
                  <a:srgbClr val="1E1E1E"/>
                </a:solidFill>
                <a:latin typeface="+mj-lt"/>
              </a:rPr>
              <a:t>Check</a:t>
            </a:r>
          </a:p>
          <a:p>
            <a:pPr marL="228600" lvl="1" indent="-228600">
              <a:lnSpc>
                <a:spcPct val="100000"/>
              </a:lnSpc>
              <a:spcBef>
                <a:spcPts val="600"/>
              </a:spcBef>
              <a:spcAft>
                <a:spcPts val="600"/>
              </a:spcAft>
              <a:buClr>
                <a:schemeClr val="accent1"/>
              </a:buClr>
              <a:buFont typeface="Arial" panose="020B0604020202020204" pitchFamily="34" charset="0"/>
              <a:buChar char="•"/>
            </a:pPr>
            <a:r>
              <a:rPr lang="en-US" sz="2200" dirty="0">
                <a:solidFill>
                  <a:srgbClr val="1E1E1E"/>
                </a:solidFill>
                <a:latin typeface="+mj-lt"/>
              </a:rPr>
              <a:t>Wire transfer </a:t>
            </a:r>
          </a:p>
          <a:p>
            <a:pPr marL="228600" lvl="1" indent="-228600">
              <a:lnSpc>
                <a:spcPct val="100000"/>
              </a:lnSpc>
              <a:spcBef>
                <a:spcPts val="600"/>
              </a:spcBef>
              <a:spcAft>
                <a:spcPts val="600"/>
              </a:spcAft>
              <a:buClr>
                <a:schemeClr val="accent1"/>
              </a:buClr>
              <a:buFont typeface="Arial" panose="020B0604020202020204" pitchFamily="34" charset="0"/>
              <a:buChar char="•"/>
            </a:pPr>
            <a:r>
              <a:rPr lang="en-US" sz="2200" dirty="0">
                <a:solidFill>
                  <a:srgbClr val="1E1E1E"/>
                </a:solidFill>
                <a:latin typeface="+mj-lt"/>
              </a:rPr>
              <a:t>Gift card, prepaid card or cash reload card </a:t>
            </a:r>
          </a:p>
          <a:p>
            <a:pPr marL="228600" lvl="1" indent="-228600">
              <a:lnSpc>
                <a:spcPct val="100000"/>
              </a:lnSpc>
              <a:spcBef>
                <a:spcPts val="600"/>
              </a:spcBef>
              <a:spcAft>
                <a:spcPts val="600"/>
              </a:spcAft>
              <a:buClr>
                <a:schemeClr val="accent1"/>
              </a:buClr>
              <a:buFont typeface="Arial" panose="020B0604020202020204" pitchFamily="34" charset="0"/>
              <a:buChar char="•"/>
            </a:pPr>
            <a:r>
              <a:rPr lang="en-US" sz="2200" dirty="0">
                <a:solidFill>
                  <a:srgbClr val="1E1E1E"/>
                </a:solidFill>
                <a:latin typeface="+mj-lt"/>
              </a:rPr>
              <a:t>Cryptocurrency  </a:t>
            </a:r>
          </a:p>
        </p:txBody>
      </p:sp>
      <p:sp>
        <p:nvSpPr>
          <p:cNvPr id="38" name="Rectangle 37"/>
          <p:cNvSpPr/>
          <p:nvPr/>
        </p:nvSpPr>
        <p:spPr>
          <a:xfrm>
            <a:off x="381000" y="1716932"/>
            <a:ext cx="5465131" cy="803913"/>
          </a:xfrm>
          <a:prstGeom prst="rect">
            <a:avLst/>
          </a:prstGeom>
          <a:solidFill>
            <a:schemeClr val="accent1"/>
          </a:solidFill>
          <a:ln w="12700" cap="flat" cmpd="sng" algn="ctr">
            <a:noFill/>
            <a:prstDash val="solid"/>
            <a:miter lim="800000"/>
          </a:ln>
          <a:effectLst/>
        </p:spPr>
        <p:txBody>
          <a:bodyPr lIns="914400" tIns="0" rIns="0" bIns="0" rtlCol="0" anchor="ctr"/>
          <a:lstStyle/>
          <a:p>
            <a:pPr lvl="0">
              <a:lnSpc>
                <a:spcPct val="85000"/>
              </a:lnSpc>
              <a:spcBef>
                <a:spcPct val="0"/>
              </a:spcBef>
              <a:spcAft>
                <a:spcPts val="889"/>
              </a:spcAft>
              <a:defRPr/>
            </a:pPr>
            <a:r>
              <a:rPr lang="en-US" sz="2200" b="1" kern="0" dirty="0">
                <a:solidFill>
                  <a:srgbClr val="FFFFFF"/>
                </a:solidFill>
                <a:latin typeface="+mj-lt"/>
              </a:rPr>
              <a:t>What to do if you paid with a…</a:t>
            </a:r>
          </a:p>
        </p:txBody>
      </p:sp>
      <p:sp>
        <p:nvSpPr>
          <p:cNvPr id="40" name="Rectangle 39"/>
          <p:cNvSpPr/>
          <p:nvPr/>
        </p:nvSpPr>
        <p:spPr>
          <a:xfrm>
            <a:off x="6339579" y="2511843"/>
            <a:ext cx="5465131" cy="2480597"/>
          </a:xfrm>
          <a:prstGeom prst="rect">
            <a:avLst/>
          </a:prstGeom>
          <a:noFill/>
          <a:ln w="12700" cap="flat" cmpd="sng" algn="ctr">
            <a:noFill/>
            <a:prstDash val="solid"/>
            <a:miter lim="800000"/>
          </a:ln>
          <a:effectLst/>
        </p:spPr>
        <p:txBody>
          <a:bodyPr lIns="182880" tIns="182880" rIns="365760" rtlCol="0" anchor="t"/>
          <a:lstStyle/>
          <a:p>
            <a:pPr marL="228600" lvl="1" indent="-228600">
              <a:lnSpc>
                <a:spcPct val="100000"/>
              </a:lnSpc>
              <a:spcBef>
                <a:spcPts val="600"/>
              </a:spcBef>
              <a:spcAft>
                <a:spcPts val="600"/>
              </a:spcAft>
              <a:buClr>
                <a:srgbClr val="006870"/>
              </a:buClr>
              <a:buFont typeface="Arial" panose="020B0604020202020204" pitchFamily="34" charset="0"/>
              <a:buChar char="•"/>
            </a:pPr>
            <a:r>
              <a:rPr lang="en-US" sz="2200" dirty="0">
                <a:solidFill>
                  <a:srgbClr val="1E1E1E"/>
                </a:solidFill>
                <a:latin typeface="+mj-lt"/>
              </a:rPr>
              <a:t>Your username and password </a:t>
            </a:r>
          </a:p>
          <a:p>
            <a:pPr marL="228600" lvl="1" indent="-228600">
              <a:lnSpc>
                <a:spcPct val="100000"/>
              </a:lnSpc>
              <a:spcBef>
                <a:spcPts val="600"/>
              </a:spcBef>
              <a:spcAft>
                <a:spcPts val="600"/>
              </a:spcAft>
              <a:buClr>
                <a:srgbClr val="006870"/>
              </a:buClr>
              <a:buFont typeface="Arial" panose="020B0604020202020204" pitchFamily="34" charset="0"/>
              <a:buChar char="•"/>
            </a:pPr>
            <a:r>
              <a:rPr lang="en-US" sz="2200" dirty="0">
                <a:solidFill>
                  <a:srgbClr val="1E1E1E"/>
                </a:solidFill>
                <a:latin typeface="+mj-lt"/>
              </a:rPr>
              <a:t>Remote access to your computer  </a:t>
            </a:r>
          </a:p>
          <a:p>
            <a:pPr marL="228600" lvl="1" indent="-228600">
              <a:lnSpc>
                <a:spcPct val="100000"/>
              </a:lnSpc>
              <a:spcBef>
                <a:spcPts val="600"/>
              </a:spcBef>
              <a:spcAft>
                <a:spcPts val="600"/>
              </a:spcAft>
              <a:buClr>
                <a:srgbClr val="006870"/>
              </a:buClr>
              <a:buFont typeface="Arial" panose="020B0604020202020204" pitchFamily="34" charset="0"/>
              <a:buChar char="•"/>
            </a:pPr>
            <a:r>
              <a:rPr lang="en-US" sz="2200" dirty="0">
                <a:solidFill>
                  <a:srgbClr val="1E1E1E"/>
                </a:solidFill>
                <a:latin typeface="+mj-lt"/>
              </a:rPr>
              <a:t>Your Social Security number </a:t>
            </a:r>
          </a:p>
        </p:txBody>
      </p:sp>
      <p:sp>
        <p:nvSpPr>
          <p:cNvPr id="41" name="Rectangle 40"/>
          <p:cNvSpPr/>
          <p:nvPr/>
        </p:nvSpPr>
        <p:spPr>
          <a:xfrm>
            <a:off x="6339579" y="1716932"/>
            <a:ext cx="5509521" cy="803913"/>
          </a:xfrm>
          <a:prstGeom prst="rect">
            <a:avLst/>
          </a:prstGeom>
          <a:solidFill>
            <a:srgbClr val="006870"/>
          </a:solidFill>
          <a:ln w="12700" cap="flat" cmpd="sng" algn="ctr">
            <a:noFill/>
            <a:prstDash val="solid"/>
            <a:miter lim="800000"/>
          </a:ln>
          <a:effectLst/>
        </p:spPr>
        <p:txBody>
          <a:bodyPr lIns="777240" tIns="0" rIns="0" bIns="0" rtlCol="0" anchor="ctr"/>
          <a:lstStyle/>
          <a:p>
            <a:pPr lvl="0">
              <a:lnSpc>
                <a:spcPct val="85000"/>
              </a:lnSpc>
              <a:spcBef>
                <a:spcPct val="0"/>
              </a:spcBef>
              <a:spcAft>
                <a:spcPts val="889"/>
              </a:spcAft>
              <a:defRPr/>
            </a:pPr>
            <a:r>
              <a:rPr lang="en-US" sz="2200" b="1" kern="0" dirty="0">
                <a:solidFill>
                  <a:srgbClr val="FFFFFF"/>
                </a:solidFill>
                <a:latin typeface="+mj-lt"/>
              </a:rPr>
              <a:t>What to do if they obtained sensitive info</a:t>
            </a:r>
          </a:p>
        </p:txBody>
      </p:sp>
      <p:cxnSp>
        <p:nvCxnSpPr>
          <p:cNvPr id="7" name="Straight Connector 6">
            <a:extLst>
              <a:ext uri="{FF2B5EF4-FFF2-40B4-BE49-F238E27FC236}">
                <a16:creationId xmlns:a16="http://schemas.microsoft.com/office/drawing/2014/main" id="{90066081-CF1C-4D11-A549-E34B4593456B}"/>
              </a:ext>
            </a:extLst>
          </p:cNvPr>
          <p:cNvCxnSpPr>
            <a:cxnSpLocks/>
          </p:cNvCxnSpPr>
          <p:nvPr/>
        </p:nvCxnSpPr>
        <p:spPr>
          <a:xfrm>
            <a:off x="6092855" y="2788920"/>
            <a:ext cx="0" cy="2667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C98A80-5EA6-4F02-B4AE-B8B1864B4271}"/>
              </a:ext>
            </a:extLst>
          </p:cNvPr>
          <p:cNvGrpSpPr/>
          <p:nvPr/>
        </p:nvGrpSpPr>
        <p:grpSpPr>
          <a:xfrm>
            <a:off x="2726071" y="5736161"/>
            <a:ext cx="7473328" cy="646331"/>
            <a:chOff x="2726071" y="5736161"/>
            <a:chExt cx="7473328" cy="646331"/>
          </a:xfrm>
        </p:grpSpPr>
        <p:sp>
          <p:nvSpPr>
            <p:cNvPr id="5" name="TextBox 4">
              <a:extLst>
                <a:ext uri="{FF2B5EF4-FFF2-40B4-BE49-F238E27FC236}">
                  <a16:creationId xmlns:a16="http://schemas.microsoft.com/office/drawing/2014/main" id="{EF91ACD6-4987-49BA-B03D-BFBA8DFE8EC6}"/>
                </a:ext>
              </a:extLst>
            </p:cNvPr>
            <p:cNvSpPr txBox="1"/>
            <p:nvPr/>
          </p:nvSpPr>
          <p:spPr>
            <a:xfrm>
              <a:off x="2769899" y="5736161"/>
              <a:ext cx="7429500" cy="646331"/>
            </a:xfrm>
            <a:prstGeom prst="rect">
              <a:avLst/>
            </a:prstGeom>
            <a:noFill/>
          </p:spPr>
          <p:txBody>
            <a:bodyPr wrap="square" rtlCol="0" anchor="ctr">
              <a:spAutoFit/>
            </a:bodyPr>
            <a:lstStyle/>
            <a:p>
              <a:pPr algn="ctr"/>
              <a:r>
                <a:rPr lang="en-US" b="1" dirty="0"/>
                <a:t>Report scams to the Federal Trade Commission at ftc.gov and/or to the Federal Bureau of Investigation at Ic3.gov </a:t>
              </a:r>
            </a:p>
          </p:txBody>
        </p:sp>
        <p:grpSp>
          <p:nvGrpSpPr>
            <p:cNvPr id="14" name="Group 52">
              <a:extLst>
                <a:ext uri="{FF2B5EF4-FFF2-40B4-BE49-F238E27FC236}">
                  <a16:creationId xmlns:a16="http://schemas.microsoft.com/office/drawing/2014/main" id="{F13FEEAA-8FE5-43E2-8E7D-CB0FE247E11E}"/>
                </a:ext>
              </a:extLst>
            </p:cNvPr>
            <p:cNvGrpSpPr>
              <a:grpSpLocks noChangeAspect="1"/>
            </p:cNvGrpSpPr>
            <p:nvPr/>
          </p:nvGrpSpPr>
          <p:grpSpPr bwMode="auto">
            <a:xfrm>
              <a:off x="2726071" y="5775642"/>
              <a:ext cx="312738" cy="247721"/>
              <a:chOff x="3648" y="2002"/>
              <a:chExt cx="380" cy="301"/>
            </a:xfrm>
            <a:solidFill>
              <a:schemeClr val="tx1"/>
            </a:solidFill>
          </p:grpSpPr>
          <p:sp>
            <p:nvSpPr>
              <p:cNvPr id="15" name="Freeform 53">
                <a:extLst>
                  <a:ext uri="{FF2B5EF4-FFF2-40B4-BE49-F238E27FC236}">
                    <a16:creationId xmlns:a16="http://schemas.microsoft.com/office/drawing/2014/main" id="{D319FB50-E388-49CA-B7A6-E1099F925C06}"/>
                  </a:ext>
                </a:extLst>
              </p:cNvPr>
              <p:cNvSpPr>
                <a:spLocks noEditPoints="1"/>
              </p:cNvSpPr>
              <p:nvPr/>
            </p:nvSpPr>
            <p:spPr bwMode="auto">
              <a:xfrm>
                <a:off x="3648" y="2002"/>
                <a:ext cx="380" cy="301"/>
              </a:xfrm>
              <a:custGeom>
                <a:avLst/>
                <a:gdLst>
                  <a:gd name="T0" fmla="*/ 182 w 183"/>
                  <a:gd name="T1" fmla="*/ 145 h 151"/>
                  <a:gd name="T2" fmla="*/ 95 w 183"/>
                  <a:gd name="T3" fmla="*/ 2 h 151"/>
                  <a:gd name="T4" fmla="*/ 88 w 183"/>
                  <a:gd name="T5" fmla="*/ 2 h 151"/>
                  <a:gd name="T6" fmla="*/ 1 w 183"/>
                  <a:gd name="T7" fmla="*/ 145 h 151"/>
                  <a:gd name="T8" fmla="*/ 1 w 183"/>
                  <a:gd name="T9" fmla="*/ 149 h 151"/>
                  <a:gd name="T10" fmla="*/ 4 w 183"/>
                  <a:gd name="T11" fmla="*/ 151 h 151"/>
                  <a:gd name="T12" fmla="*/ 179 w 183"/>
                  <a:gd name="T13" fmla="*/ 151 h 151"/>
                  <a:gd name="T14" fmla="*/ 182 w 183"/>
                  <a:gd name="T15" fmla="*/ 149 h 151"/>
                  <a:gd name="T16" fmla="*/ 182 w 183"/>
                  <a:gd name="T17" fmla="*/ 145 h 151"/>
                  <a:gd name="T18" fmla="*/ 11 w 183"/>
                  <a:gd name="T19" fmla="*/ 143 h 151"/>
                  <a:gd name="T20" fmla="*/ 91 w 183"/>
                  <a:gd name="T21" fmla="*/ 12 h 151"/>
                  <a:gd name="T22" fmla="*/ 171 w 183"/>
                  <a:gd name="T23" fmla="*/ 143 h 151"/>
                  <a:gd name="T24" fmla="*/ 11 w 183"/>
                  <a:gd name="T25"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151">
                    <a:moveTo>
                      <a:pt x="182" y="145"/>
                    </a:moveTo>
                    <a:cubicBezTo>
                      <a:pt x="95" y="2"/>
                      <a:pt x="95" y="2"/>
                      <a:pt x="95" y="2"/>
                    </a:cubicBezTo>
                    <a:cubicBezTo>
                      <a:pt x="93" y="0"/>
                      <a:pt x="89" y="0"/>
                      <a:pt x="88" y="2"/>
                    </a:cubicBezTo>
                    <a:cubicBezTo>
                      <a:pt x="1" y="145"/>
                      <a:pt x="1" y="145"/>
                      <a:pt x="1" y="145"/>
                    </a:cubicBezTo>
                    <a:cubicBezTo>
                      <a:pt x="0" y="146"/>
                      <a:pt x="0" y="148"/>
                      <a:pt x="1" y="149"/>
                    </a:cubicBezTo>
                    <a:cubicBezTo>
                      <a:pt x="1" y="150"/>
                      <a:pt x="3" y="151"/>
                      <a:pt x="4" y="151"/>
                    </a:cubicBezTo>
                    <a:cubicBezTo>
                      <a:pt x="179" y="151"/>
                      <a:pt x="179" y="151"/>
                      <a:pt x="179" y="151"/>
                    </a:cubicBezTo>
                    <a:cubicBezTo>
                      <a:pt x="180" y="151"/>
                      <a:pt x="181" y="150"/>
                      <a:pt x="182" y="149"/>
                    </a:cubicBezTo>
                    <a:cubicBezTo>
                      <a:pt x="183" y="148"/>
                      <a:pt x="183" y="146"/>
                      <a:pt x="182" y="145"/>
                    </a:cubicBezTo>
                    <a:moveTo>
                      <a:pt x="11" y="143"/>
                    </a:moveTo>
                    <a:cubicBezTo>
                      <a:pt x="91" y="12"/>
                      <a:pt x="91" y="12"/>
                      <a:pt x="91" y="12"/>
                    </a:cubicBezTo>
                    <a:cubicBezTo>
                      <a:pt x="171" y="143"/>
                      <a:pt x="171" y="143"/>
                      <a:pt x="171" y="143"/>
                    </a:cubicBezTo>
                    <a:lnTo>
                      <a:pt x="11"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74C55"/>
                  </a:solidFill>
                  <a:effectLst/>
                  <a:uLnTx/>
                  <a:uFillTx/>
                  <a:latin typeface="Calibri"/>
                  <a:ea typeface="+mn-ea"/>
                  <a:cs typeface="+mn-cs"/>
                </a:endParaRPr>
              </a:p>
            </p:txBody>
          </p:sp>
          <p:sp>
            <p:nvSpPr>
              <p:cNvPr id="16" name="Rectangle 54">
                <a:extLst>
                  <a:ext uri="{FF2B5EF4-FFF2-40B4-BE49-F238E27FC236}">
                    <a16:creationId xmlns:a16="http://schemas.microsoft.com/office/drawing/2014/main" id="{B24A905A-0A56-4E54-ACDD-1B34FDEA35CE}"/>
                  </a:ext>
                </a:extLst>
              </p:cNvPr>
              <p:cNvSpPr>
                <a:spLocks noChangeArrowheads="1"/>
              </p:cNvSpPr>
              <p:nvPr/>
            </p:nvSpPr>
            <p:spPr bwMode="auto">
              <a:xfrm>
                <a:off x="3829" y="2102"/>
                <a:ext cx="16"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17" name="Rectangle 55">
                <a:extLst>
                  <a:ext uri="{FF2B5EF4-FFF2-40B4-BE49-F238E27FC236}">
                    <a16:creationId xmlns:a16="http://schemas.microsoft.com/office/drawing/2014/main" id="{954D8C4A-E5EE-483B-818A-BF6643A81D5B}"/>
                  </a:ext>
                </a:extLst>
              </p:cNvPr>
              <p:cNvSpPr>
                <a:spLocks noChangeArrowheads="1"/>
              </p:cNvSpPr>
              <p:nvPr/>
            </p:nvSpPr>
            <p:spPr bwMode="auto">
              <a:xfrm>
                <a:off x="3829" y="2247"/>
                <a:ext cx="1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grpSp>
      </p:grpSp>
      <p:sp>
        <p:nvSpPr>
          <p:cNvPr id="19" name="Freeform 278">
            <a:extLst>
              <a:ext uri="{FF2B5EF4-FFF2-40B4-BE49-F238E27FC236}">
                <a16:creationId xmlns:a16="http://schemas.microsoft.com/office/drawing/2014/main" id="{7C6EECF3-E381-4B54-B766-94655A88E29E}"/>
              </a:ext>
            </a:extLst>
          </p:cNvPr>
          <p:cNvSpPr>
            <a:spLocks noEditPoints="1"/>
          </p:cNvSpPr>
          <p:nvPr/>
        </p:nvSpPr>
        <p:spPr bwMode="auto">
          <a:xfrm>
            <a:off x="522162" y="1892413"/>
            <a:ext cx="622347" cy="452950"/>
          </a:xfrm>
          <a:custGeom>
            <a:avLst/>
            <a:gdLst>
              <a:gd name="T0" fmla="*/ 30 w 186"/>
              <a:gd name="T1" fmla="*/ 34 h 135"/>
              <a:gd name="T2" fmla="*/ 30 w 186"/>
              <a:gd name="T3" fmla="*/ 42 h 135"/>
              <a:gd name="T4" fmla="*/ 42 w 186"/>
              <a:gd name="T5" fmla="*/ 38 h 135"/>
              <a:gd name="T6" fmla="*/ 63 w 186"/>
              <a:gd name="T7" fmla="*/ 110 h 135"/>
              <a:gd name="T8" fmla="*/ 51 w 186"/>
              <a:gd name="T9" fmla="*/ 114 h 135"/>
              <a:gd name="T10" fmla="*/ 63 w 186"/>
              <a:gd name="T11" fmla="*/ 118 h 135"/>
              <a:gd name="T12" fmla="*/ 63 w 186"/>
              <a:gd name="T13" fmla="*/ 110 h 135"/>
              <a:gd name="T14" fmla="*/ 30 w 186"/>
              <a:gd name="T15" fmla="*/ 110 h 135"/>
              <a:gd name="T16" fmla="*/ 30 w 186"/>
              <a:gd name="T17" fmla="*/ 118 h 135"/>
              <a:gd name="T18" fmla="*/ 42 w 186"/>
              <a:gd name="T19" fmla="*/ 114 h 135"/>
              <a:gd name="T20" fmla="*/ 148 w 186"/>
              <a:gd name="T21" fmla="*/ 72 h 135"/>
              <a:gd name="T22" fmla="*/ 148 w 186"/>
              <a:gd name="T23" fmla="*/ 80 h 135"/>
              <a:gd name="T24" fmla="*/ 148 w 186"/>
              <a:gd name="T25" fmla="*/ 72 h 135"/>
              <a:gd name="T26" fmla="*/ 55 w 186"/>
              <a:gd name="T27" fmla="*/ 34 h 135"/>
              <a:gd name="T28" fmla="*/ 55 w 186"/>
              <a:gd name="T29" fmla="*/ 42 h 135"/>
              <a:gd name="T30" fmla="*/ 68 w 186"/>
              <a:gd name="T31" fmla="*/ 38 h 135"/>
              <a:gd name="T32" fmla="*/ 131 w 186"/>
              <a:gd name="T33" fmla="*/ 42 h 135"/>
              <a:gd name="T34" fmla="*/ 143 w 186"/>
              <a:gd name="T35" fmla="*/ 38 h 135"/>
              <a:gd name="T36" fmla="*/ 131 w 186"/>
              <a:gd name="T37" fmla="*/ 34 h 135"/>
              <a:gd name="T38" fmla="*/ 131 w 186"/>
              <a:gd name="T39" fmla="*/ 42 h 135"/>
              <a:gd name="T40" fmla="*/ 80 w 186"/>
              <a:gd name="T41" fmla="*/ 110 h 135"/>
              <a:gd name="T42" fmla="*/ 80 w 186"/>
              <a:gd name="T43" fmla="*/ 118 h 135"/>
              <a:gd name="T44" fmla="*/ 93 w 186"/>
              <a:gd name="T45" fmla="*/ 114 h 135"/>
              <a:gd name="T46" fmla="*/ 169 w 186"/>
              <a:gd name="T47" fmla="*/ 51 h 135"/>
              <a:gd name="T48" fmla="*/ 152 w 186"/>
              <a:gd name="T49" fmla="*/ 0 h 135"/>
              <a:gd name="T50" fmla="*/ 0 w 186"/>
              <a:gd name="T51" fmla="*/ 17 h 135"/>
              <a:gd name="T52" fmla="*/ 17 w 186"/>
              <a:gd name="T53" fmla="*/ 135 h 135"/>
              <a:gd name="T54" fmla="*/ 169 w 186"/>
              <a:gd name="T55" fmla="*/ 118 h 135"/>
              <a:gd name="T56" fmla="*/ 186 w 186"/>
              <a:gd name="T57" fmla="*/ 84 h 135"/>
              <a:gd name="T58" fmla="*/ 169 w 186"/>
              <a:gd name="T59" fmla="*/ 51 h 135"/>
              <a:gd name="T60" fmla="*/ 17 w 186"/>
              <a:gd name="T61" fmla="*/ 8 h 135"/>
              <a:gd name="T62" fmla="*/ 160 w 186"/>
              <a:gd name="T63" fmla="*/ 17 h 135"/>
              <a:gd name="T64" fmla="*/ 152 w 186"/>
              <a:gd name="T65" fmla="*/ 17 h 135"/>
              <a:gd name="T66" fmla="*/ 8 w 186"/>
              <a:gd name="T67" fmla="*/ 19 h 135"/>
              <a:gd name="T68" fmla="*/ 160 w 186"/>
              <a:gd name="T69" fmla="*/ 118 h 135"/>
              <a:gd name="T70" fmla="*/ 17 w 186"/>
              <a:gd name="T71" fmla="*/ 127 h 135"/>
              <a:gd name="T72" fmla="*/ 8 w 186"/>
              <a:gd name="T73" fmla="*/ 34 h 135"/>
              <a:gd name="T74" fmla="*/ 152 w 186"/>
              <a:gd name="T75" fmla="*/ 25 h 135"/>
              <a:gd name="T76" fmla="*/ 160 w 186"/>
              <a:gd name="T77" fmla="*/ 51 h 135"/>
              <a:gd name="T78" fmla="*/ 127 w 186"/>
              <a:gd name="T79" fmla="*/ 68 h 135"/>
              <a:gd name="T80" fmla="*/ 143 w 186"/>
              <a:gd name="T81" fmla="*/ 101 h 135"/>
              <a:gd name="T82" fmla="*/ 160 w 186"/>
              <a:gd name="T83" fmla="*/ 118 h 135"/>
              <a:gd name="T84" fmla="*/ 169 w 186"/>
              <a:gd name="T85" fmla="*/ 93 h 135"/>
              <a:gd name="T86" fmla="*/ 135 w 186"/>
              <a:gd name="T87" fmla="*/ 84 h 135"/>
              <a:gd name="T88" fmla="*/ 143 w 186"/>
              <a:gd name="T89" fmla="*/ 59 h 135"/>
              <a:gd name="T90" fmla="*/ 177 w 186"/>
              <a:gd name="T91" fmla="*/ 68 h 135"/>
              <a:gd name="T92" fmla="*/ 114 w 186"/>
              <a:gd name="T93" fmla="*/ 34 h 135"/>
              <a:gd name="T94" fmla="*/ 101 w 186"/>
              <a:gd name="T95" fmla="*/ 38 h 135"/>
              <a:gd name="T96" fmla="*/ 114 w 186"/>
              <a:gd name="T97" fmla="*/ 42 h 135"/>
              <a:gd name="T98" fmla="*/ 114 w 186"/>
              <a:gd name="T99" fmla="*/ 34 h 135"/>
              <a:gd name="T100" fmla="*/ 131 w 186"/>
              <a:gd name="T101" fmla="*/ 110 h 135"/>
              <a:gd name="T102" fmla="*/ 131 w 186"/>
              <a:gd name="T103" fmla="*/ 118 h 135"/>
              <a:gd name="T104" fmla="*/ 143 w 186"/>
              <a:gd name="T105" fmla="*/ 114 h 135"/>
              <a:gd name="T106" fmla="*/ 114 w 186"/>
              <a:gd name="T107" fmla="*/ 110 h 135"/>
              <a:gd name="T108" fmla="*/ 101 w 186"/>
              <a:gd name="T109" fmla="*/ 114 h 135"/>
              <a:gd name="T110" fmla="*/ 114 w 186"/>
              <a:gd name="T111" fmla="*/ 118 h 135"/>
              <a:gd name="T112" fmla="*/ 114 w 186"/>
              <a:gd name="T113" fmla="*/ 110 h 135"/>
              <a:gd name="T114" fmla="*/ 80 w 186"/>
              <a:gd name="T115" fmla="*/ 34 h 135"/>
              <a:gd name="T116" fmla="*/ 80 w 186"/>
              <a:gd name="T117" fmla="*/ 42 h 135"/>
              <a:gd name="T118" fmla="*/ 93 w 186"/>
              <a:gd name="T119" fmla="*/ 3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35">
                <a:moveTo>
                  <a:pt x="38" y="34"/>
                </a:moveTo>
                <a:cubicBezTo>
                  <a:pt x="30" y="34"/>
                  <a:pt x="30" y="34"/>
                  <a:pt x="30" y="34"/>
                </a:cubicBezTo>
                <a:cubicBezTo>
                  <a:pt x="27" y="34"/>
                  <a:pt x="25" y="36"/>
                  <a:pt x="25" y="38"/>
                </a:cubicBezTo>
                <a:cubicBezTo>
                  <a:pt x="25" y="40"/>
                  <a:pt x="27" y="42"/>
                  <a:pt x="30" y="42"/>
                </a:cubicBezTo>
                <a:cubicBezTo>
                  <a:pt x="38" y="42"/>
                  <a:pt x="38" y="42"/>
                  <a:pt x="38" y="42"/>
                </a:cubicBezTo>
                <a:cubicBezTo>
                  <a:pt x="40" y="42"/>
                  <a:pt x="42" y="40"/>
                  <a:pt x="42" y="38"/>
                </a:cubicBezTo>
                <a:cubicBezTo>
                  <a:pt x="42" y="36"/>
                  <a:pt x="40" y="34"/>
                  <a:pt x="38" y="34"/>
                </a:cubicBezTo>
                <a:close/>
                <a:moveTo>
                  <a:pt x="63" y="110"/>
                </a:moveTo>
                <a:cubicBezTo>
                  <a:pt x="55" y="110"/>
                  <a:pt x="55" y="110"/>
                  <a:pt x="55" y="110"/>
                </a:cubicBezTo>
                <a:cubicBezTo>
                  <a:pt x="53" y="110"/>
                  <a:pt x="51" y="112"/>
                  <a:pt x="51" y="114"/>
                </a:cubicBezTo>
                <a:cubicBezTo>
                  <a:pt x="51" y="116"/>
                  <a:pt x="53" y="118"/>
                  <a:pt x="55" y="118"/>
                </a:cubicBezTo>
                <a:cubicBezTo>
                  <a:pt x="63" y="118"/>
                  <a:pt x="63" y="118"/>
                  <a:pt x="63" y="118"/>
                </a:cubicBezTo>
                <a:cubicBezTo>
                  <a:pt x="66" y="118"/>
                  <a:pt x="68" y="116"/>
                  <a:pt x="68" y="114"/>
                </a:cubicBezTo>
                <a:cubicBezTo>
                  <a:pt x="68" y="112"/>
                  <a:pt x="66" y="110"/>
                  <a:pt x="63" y="110"/>
                </a:cubicBezTo>
                <a:close/>
                <a:moveTo>
                  <a:pt x="38" y="110"/>
                </a:moveTo>
                <a:cubicBezTo>
                  <a:pt x="30" y="110"/>
                  <a:pt x="30" y="110"/>
                  <a:pt x="30" y="110"/>
                </a:cubicBezTo>
                <a:cubicBezTo>
                  <a:pt x="27" y="110"/>
                  <a:pt x="25" y="112"/>
                  <a:pt x="25" y="114"/>
                </a:cubicBezTo>
                <a:cubicBezTo>
                  <a:pt x="25" y="116"/>
                  <a:pt x="27" y="118"/>
                  <a:pt x="30" y="118"/>
                </a:cubicBezTo>
                <a:cubicBezTo>
                  <a:pt x="38" y="118"/>
                  <a:pt x="38" y="118"/>
                  <a:pt x="38" y="118"/>
                </a:cubicBezTo>
                <a:cubicBezTo>
                  <a:pt x="40" y="118"/>
                  <a:pt x="42" y="116"/>
                  <a:pt x="42" y="114"/>
                </a:cubicBezTo>
                <a:cubicBezTo>
                  <a:pt x="42" y="112"/>
                  <a:pt x="40" y="110"/>
                  <a:pt x="38" y="110"/>
                </a:cubicBezTo>
                <a:close/>
                <a:moveTo>
                  <a:pt x="148" y="72"/>
                </a:moveTo>
                <a:cubicBezTo>
                  <a:pt x="145" y="72"/>
                  <a:pt x="143" y="74"/>
                  <a:pt x="143" y="76"/>
                </a:cubicBezTo>
                <a:cubicBezTo>
                  <a:pt x="143" y="78"/>
                  <a:pt x="145" y="80"/>
                  <a:pt x="148" y="80"/>
                </a:cubicBezTo>
                <a:cubicBezTo>
                  <a:pt x="150" y="80"/>
                  <a:pt x="152" y="78"/>
                  <a:pt x="152" y="76"/>
                </a:cubicBezTo>
                <a:cubicBezTo>
                  <a:pt x="152" y="74"/>
                  <a:pt x="150" y="72"/>
                  <a:pt x="148" y="72"/>
                </a:cubicBezTo>
                <a:close/>
                <a:moveTo>
                  <a:pt x="63" y="34"/>
                </a:moveTo>
                <a:cubicBezTo>
                  <a:pt x="55" y="34"/>
                  <a:pt x="55" y="34"/>
                  <a:pt x="55" y="34"/>
                </a:cubicBezTo>
                <a:cubicBezTo>
                  <a:pt x="53" y="34"/>
                  <a:pt x="51" y="36"/>
                  <a:pt x="51" y="38"/>
                </a:cubicBezTo>
                <a:cubicBezTo>
                  <a:pt x="51" y="40"/>
                  <a:pt x="53" y="42"/>
                  <a:pt x="55" y="42"/>
                </a:cubicBezTo>
                <a:cubicBezTo>
                  <a:pt x="63" y="42"/>
                  <a:pt x="63" y="42"/>
                  <a:pt x="63" y="42"/>
                </a:cubicBezTo>
                <a:cubicBezTo>
                  <a:pt x="66" y="42"/>
                  <a:pt x="68" y="40"/>
                  <a:pt x="68" y="38"/>
                </a:cubicBezTo>
                <a:cubicBezTo>
                  <a:pt x="68" y="36"/>
                  <a:pt x="66" y="34"/>
                  <a:pt x="63" y="34"/>
                </a:cubicBezTo>
                <a:close/>
                <a:moveTo>
                  <a:pt x="131" y="42"/>
                </a:moveTo>
                <a:cubicBezTo>
                  <a:pt x="139" y="42"/>
                  <a:pt x="139" y="42"/>
                  <a:pt x="139" y="42"/>
                </a:cubicBezTo>
                <a:cubicBezTo>
                  <a:pt x="142" y="42"/>
                  <a:pt x="143" y="40"/>
                  <a:pt x="143" y="38"/>
                </a:cubicBezTo>
                <a:cubicBezTo>
                  <a:pt x="143" y="36"/>
                  <a:pt x="142" y="34"/>
                  <a:pt x="139" y="34"/>
                </a:cubicBezTo>
                <a:cubicBezTo>
                  <a:pt x="131" y="34"/>
                  <a:pt x="131" y="34"/>
                  <a:pt x="131" y="34"/>
                </a:cubicBezTo>
                <a:cubicBezTo>
                  <a:pt x="128" y="34"/>
                  <a:pt x="127" y="36"/>
                  <a:pt x="127" y="38"/>
                </a:cubicBezTo>
                <a:cubicBezTo>
                  <a:pt x="127" y="40"/>
                  <a:pt x="128" y="42"/>
                  <a:pt x="131" y="42"/>
                </a:cubicBezTo>
                <a:close/>
                <a:moveTo>
                  <a:pt x="89" y="110"/>
                </a:moveTo>
                <a:cubicBezTo>
                  <a:pt x="80" y="110"/>
                  <a:pt x="80" y="110"/>
                  <a:pt x="80" y="110"/>
                </a:cubicBezTo>
                <a:cubicBezTo>
                  <a:pt x="78" y="110"/>
                  <a:pt x="76" y="112"/>
                  <a:pt x="76" y="114"/>
                </a:cubicBezTo>
                <a:cubicBezTo>
                  <a:pt x="76" y="116"/>
                  <a:pt x="78" y="118"/>
                  <a:pt x="80" y="118"/>
                </a:cubicBezTo>
                <a:cubicBezTo>
                  <a:pt x="89" y="118"/>
                  <a:pt x="89" y="118"/>
                  <a:pt x="89" y="118"/>
                </a:cubicBezTo>
                <a:cubicBezTo>
                  <a:pt x="91" y="118"/>
                  <a:pt x="93" y="116"/>
                  <a:pt x="93" y="114"/>
                </a:cubicBezTo>
                <a:cubicBezTo>
                  <a:pt x="93" y="112"/>
                  <a:pt x="91" y="110"/>
                  <a:pt x="89" y="110"/>
                </a:cubicBezTo>
                <a:close/>
                <a:moveTo>
                  <a:pt x="169" y="51"/>
                </a:moveTo>
                <a:cubicBezTo>
                  <a:pt x="169" y="17"/>
                  <a:pt x="169" y="17"/>
                  <a:pt x="169" y="17"/>
                </a:cubicBezTo>
                <a:cubicBezTo>
                  <a:pt x="169" y="8"/>
                  <a:pt x="161" y="0"/>
                  <a:pt x="152" y="0"/>
                </a:cubicBezTo>
                <a:cubicBezTo>
                  <a:pt x="17" y="0"/>
                  <a:pt x="17" y="0"/>
                  <a:pt x="17" y="0"/>
                </a:cubicBezTo>
                <a:cubicBezTo>
                  <a:pt x="8" y="0"/>
                  <a:pt x="0" y="8"/>
                  <a:pt x="0" y="17"/>
                </a:cubicBezTo>
                <a:cubicBezTo>
                  <a:pt x="0" y="118"/>
                  <a:pt x="0" y="118"/>
                  <a:pt x="0" y="118"/>
                </a:cubicBezTo>
                <a:cubicBezTo>
                  <a:pt x="0" y="127"/>
                  <a:pt x="8" y="135"/>
                  <a:pt x="17" y="135"/>
                </a:cubicBezTo>
                <a:cubicBezTo>
                  <a:pt x="152" y="135"/>
                  <a:pt x="152" y="135"/>
                  <a:pt x="152" y="135"/>
                </a:cubicBezTo>
                <a:cubicBezTo>
                  <a:pt x="161" y="135"/>
                  <a:pt x="169" y="127"/>
                  <a:pt x="169" y="118"/>
                </a:cubicBezTo>
                <a:cubicBezTo>
                  <a:pt x="169" y="101"/>
                  <a:pt x="169" y="101"/>
                  <a:pt x="169" y="101"/>
                </a:cubicBezTo>
                <a:cubicBezTo>
                  <a:pt x="178" y="101"/>
                  <a:pt x="186" y="94"/>
                  <a:pt x="186" y="84"/>
                </a:cubicBezTo>
                <a:cubicBezTo>
                  <a:pt x="186" y="68"/>
                  <a:pt x="186" y="68"/>
                  <a:pt x="186" y="68"/>
                </a:cubicBezTo>
                <a:cubicBezTo>
                  <a:pt x="186" y="58"/>
                  <a:pt x="178" y="51"/>
                  <a:pt x="169" y="51"/>
                </a:cubicBezTo>
                <a:close/>
                <a:moveTo>
                  <a:pt x="8" y="17"/>
                </a:moveTo>
                <a:cubicBezTo>
                  <a:pt x="8" y="12"/>
                  <a:pt x="12" y="8"/>
                  <a:pt x="17" y="8"/>
                </a:cubicBezTo>
                <a:cubicBezTo>
                  <a:pt x="152" y="8"/>
                  <a:pt x="152" y="8"/>
                  <a:pt x="152" y="8"/>
                </a:cubicBezTo>
                <a:cubicBezTo>
                  <a:pt x="157" y="8"/>
                  <a:pt x="160" y="12"/>
                  <a:pt x="160" y="17"/>
                </a:cubicBezTo>
                <a:cubicBezTo>
                  <a:pt x="160" y="19"/>
                  <a:pt x="160" y="19"/>
                  <a:pt x="160" y="19"/>
                </a:cubicBezTo>
                <a:cubicBezTo>
                  <a:pt x="158" y="18"/>
                  <a:pt x="155" y="17"/>
                  <a:pt x="152" y="17"/>
                </a:cubicBezTo>
                <a:cubicBezTo>
                  <a:pt x="17" y="17"/>
                  <a:pt x="17" y="17"/>
                  <a:pt x="17" y="17"/>
                </a:cubicBezTo>
                <a:cubicBezTo>
                  <a:pt x="14" y="17"/>
                  <a:pt x="11" y="18"/>
                  <a:pt x="8" y="19"/>
                </a:cubicBezTo>
                <a:lnTo>
                  <a:pt x="8" y="17"/>
                </a:lnTo>
                <a:close/>
                <a:moveTo>
                  <a:pt x="160" y="118"/>
                </a:moveTo>
                <a:cubicBezTo>
                  <a:pt x="160" y="123"/>
                  <a:pt x="157" y="127"/>
                  <a:pt x="152" y="127"/>
                </a:cubicBezTo>
                <a:cubicBezTo>
                  <a:pt x="17" y="127"/>
                  <a:pt x="17" y="127"/>
                  <a:pt x="17" y="127"/>
                </a:cubicBezTo>
                <a:cubicBezTo>
                  <a:pt x="12" y="127"/>
                  <a:pt x="8" y="123"/>
                  <a:pt x="8" y="118"/>
                </a:cubicBezTo>
                <a:cubicBezTo>
                  <a:pt x="8" y="34"/>
                  <a:pt x="8" y="34"/>
                  <a:pt x="8" y="34"/>
                </a:cubicBezTo>
                <a:cubicBezTo>
                  <a:pt x="8" y="29"/>
                  <a:pt x="12" y="25"/>
                  <a:pt x="17" y="25"/>
                </a:cubicBezTo>
                <a:cubicBezTo>
                  <a:pt x="152" y="25"/>
                  <a:pt x="152" y="25"/>
                  <a:pt x="152" y="25"/>
                </a:cubicBezTo>
                <a:cubicBezTo>
                  <a:pt x="157" y="25"/>
                  <a:pt x="160" y="29"/>
                  <a:pt x="160" y="34"/>
                </a:cubicBezTo>
                <a:cubicBezTo>
                  <a:pt x="160" y="51"/>
                  <a:pt x="160" y="51"/>
                  <a:pt x="160" y="51"/>
                </a:cubicBezTo>
                <a:cubicBezTo>
                  <a:pt x="143" y="51"/>
                  <a:pt x="143" y="51"/>
                  <a:pt x="143" y="51"/>
                </a:cubicBezTo>
                <a:cubicBezTo>
                  <a:pt x="134" y="51"/>
                  <a:pt x="127" y="58"/>
                  <a:pt x="127" y="68"/>
                </a:cubicBezTo>
                <a:cubicBezTo>
                  <a:pt x="127" y="84"/>
                  <a:pt x="127" y="84"/>
                  <a:pt x="127" y="84"/>
                </a:cubicBezTo>
                <a:cubicBezTo>
                  <a:pt x="127" y="94"/>
                  <a:pt x="134" y="101"/>
                  <a:pt x="143" y="101"/>
                </a:cubicBezTo>
                <a:cubicBezTo>
                  <a:pt x="160" y="101"/>
                  <a:pt x="160" y="101"/>
                  <a:pt x="160" y="101"/>
                </a:cubicBezTo>
                <a:lnTo>
                  <a:pt x="160" y="118"/>
                </a:lnTo>
                <a:close/>
                <a:moveTo>
                  <a:pt x="177" y="84"/>
                </a:moveTo>
                <a:cubicBezTo>
                  <a:pt x="177" y="89"/>
                  <a:pt x="173" y="93"/>
                  <a:pt x="169" y="93"/>
                </a:cubicBezTo>
                <a:cubicBezTo>
                  <a:pt x="143" y="93"/>
                  <a:pt x="143" y="93"/>
                  <a:pt x="143" y="93"/>
                </a:cubicBezTo>
                <a:cubicBezTo>
                  <a:pt x="139" y="93"/>
                  <a:pt x="135" y="89"/>
                  <a:pt x="135" y="84"/>
                </a:cubicBezTo>
                <a:cubicBezTo>
                  <a:pt x="135" y="68"/>
                  <a:pt x="135" y="68"/>
                  <a:pt x="135" y="68"/>
                </a:cubicBezTo>
                <a:cubicBezTo>
                  <a:pt x="135" y="63"/>
                  <a:pt x="139" y="59"/>
                  <a:pt x="143" y="59"/>
                </a:cubicBezTo>
                <a:cubicBezTo>
                  <a:pt x="169" y="59"/>
                  <a:pt x="169" y="59"/>
                  <a:pt x="169" y="59"/>
                </a:cubicBezTo>
                <a:cubicBezTo>
                  <a:pt x="173" y="59"/>
                  <a:pt x="177" y="63"/>
                  <a:pt x="177" y="68"/>
                </a:cubicBezTo>
                <a:lnTo>
                  <a:pt x="177" y="84"/>
                </a:lnTo>
                <a:close/>
                <a:moveTo>
                  <a:pt x="114" y="34"/>
                </a:moveTo>
                <a:cubicBezTo>
                  <a:pt x="106" y="34"/>
                  <a:pt x="106" y="34"/>
                  <a:pt x="106" y="34"/>
                </a:cubicBezTo>
                <a:cubicBezTo>
                  <a:pt x="103" y="34"/>
                  <a:pt x="101" y="36"/>
                  <a:pt x="101" y="38"/>
                </a:cubicBezTo>
                <a:cubicBezTo>
                  <a:pt x="101" y="40"/>
                  <a:pt x="103" y="42"/>
                  <a:pt x="106" y="42"/>
                </a:cubicBezTo>
                <a:cubicBezTo>
                  <a:pt x="114" y="42"/>
                  <a:pt x="114" y="42"/>
                  <a:pt x="114" y="42"/>
                </a:cubicBezTo>
                <a:cubicBezTo>
                  <a:pt x="116" y="42"/>
                  <a:pt x="118" y="40"/>
                  <a:pt x="118" y="38"/>
                </a:cubicBezTo>
                <a:cubicBezTo>
                  <a:pt x="118" y="36"/>
                  <a:pt x="116" y="34"/>
                  <a:pt x="114" y="34"/>
                </a:cubicBezTo>
                <a:close/>
                <a:moveTo>
                  <a:pt x="139" y="110"/>
                </a:moveTo>
                <a:cubicBezTo>
                  <a:pt x="131" y="110"/>
                  <a:pt x="131" y="110"/>
                  <a:pt x="131" y="110"/>
                </a:cubicBezTo>
                <a:cubicBezTo>
                  <a:pt x="128" y="110"/>
                  <a:pt x="127" y="112"/>
                  <a:pt x="127" y="114"/>
                </a:cubicBezTo>
                <a:cubicBezTo>
                  <a:pt x="127" y="116"/>
                  <a:pt x="128" y="118"/>
                  <a:pt x="131" y="118"/>
                </a:cubicBezTo>
                <a:cubicBezTo>
                  <a:pt x="139" y="118"/>
                  <a:pt x="139" y="118"/>
                  <a:pt x="139" y="118"/>
                </a:cubicBezTo>
                <a:cubicBezTo>
                  <a:pt x="142" y="118"/>
                  <a:pt x="143" y="116"/>
                  <a:pt x="143" y="114"/>
                </a:cubicBezTo>
                <a:cubicBezTo>
                  <a:pt x="143" y="112"/>
                  <a:pt x="142" y="110"/>
                  <a:pt x="139" y="110"/>
                </a:cubicBezTo>
                <a:close/>
                <a:moveTo>
                  <a:pt x="114" y="110"/>
                </a:moveTo>
                <a:cubicBezTo>
                  <a:pt x="106" y="110"/>
                  <a:pt x="106" y="110"/>
                  <a:pt x="106" y="110"/>
                </a:cubicBezTo>
                <a:cubicBezTo>
                  <a:pt x="103" y="110"/>
                  <a:pt x="101" y="112"/>
                  <a:pt x="101" y="114"/>
                </a:cubicBezTo>
                <a:cubicBezTo>
                  <a:pt x="101" y="116"/>
                  <a:pt x="103" y="118"/>
                  <a:pt x="106" y="118"/>
                </a:cubicBezTo>
                <a:cubicBezTo>
                  <a:pt x="114" y="118"/>
                  <a:pt x="114" y="118"/>
                  <a:pt x="114" y="118"/>
                </a:cubicBezTo>
                <a:cubicBezTo>
                  <a:pt x="116" y="118"/>
                  <a:pt x="118" y="116"/>
                  <a:pt x="118" y="114"/>
                </a:cubicBezTo>
                <a:cubicBezTo>
                  <a:pt x="118" y="112"/>
                  <a:pt x="116" y="110"/>
                  <a:pt x="114" y="110"/>
                </a:cubicBezTo>
                <a:close/>
                <a:moveTo>
                  <a:pt x="89" y="34"/>
                </a:moveTo>
                <a:cubicBezTo>
                  <a:pt x="80" y="34"/>
                  <a:pt x="80" y="34"/>
                  <a:pt x="80" y="34"/>
                </a:cubicBezTo>
                <a:cubicBezTo>
                  <a:pt x="78" y="34"/>
                  <a:pt x="76" y="36"/>
                  <a:pt x="76" y="38"/>
                </a:cubicBezTo>
                <a:cubicBezTo>
                  <a:pt x="76" y="40"/>
                  <a:pt x="78" y="42"/>
                  <a:pt x="80" y="42"/>
                </a:cubicBezTo>
                <a:cubicBezTo>
                  <a:pt x="89" y="42"/>
                  <a:pt x="89" y="42"/>
                  <a:pt x="89" y="42"/>
                </a:cubicBezTo>
                <a:cubicBezTo>
                  <a:pt x="91" y="42"/>
                  <a:pt x="93" y="40"/>
                  <a:pt x="93" y="38"/>
                </a:cubicBezTo>
                <a:cubicBezTo>
                  <a:pt x="93" y="36"/>
                  <a:pt x="91" y="34"/>
                  <a:pt x="89"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39EBD4CD-DC9D-45DC-9F86-1A3415ED3F6D}"/>
              </a:ext>
            </a:extLst>
          </p:cNvPr>
          <p:cNvGrpSpPr/>
          <p:nvPr/>
        </p:nvGrpSpPr>
        <p:grpSpPr>
          <a:xfrm>
            <a:off x="6484649" y="1906336"/>
            <a:ext cx="500134" cy="425104"/>
            <a:chOff x="6461499" y="1915991"/>
            <a:chExt cx="500134" cy="425104"/>
          </a:xfrm>
        </p:grpSpPr>
        <p:sp>
          <p:nvSpPr>
            <p:cNvPr id="20" name="Freeform 147">
              <a:extLst>
                <a:ext uri="{FF2B5EF4-FFF2-40B4-BE49-F238E27FC236}">
                  <a16:creationId xmlns:a16="http://schemas.microsoft.com/office/drawing/2014/main" id="{569DF2AC-EA2A-4061-9FCB-841F91F86A2C}"/>
                </a:ext>
              </a:extLst>
            </p:cNvPr>
            <p:cNvSpPr>
              <a:spLocks noEditPoints="1"/>
            </p:cNvSpPr>
            <p:nvPr/>
          </p:nvSpPr>
          <p:spPr bwMode="auto">
            <a:xfrm>
              <a:off x="6461499" y="1915991"/>
              <a:ext cx="500134" cy="425104"/>
            </a:xfrm>
            <a:custGeom>
              <a:avLst/>
              <a:gdLst>
                <a:gd name="T0" fmla="*/ 169 w 186"/>
                <a:gd name="T1" fmla="*/ 17 h 152"/>
                <a:gd name="T2" fmla="*/ 93 w 186"/>
                <a:gd name="T3" fmla="*/ 17 h 152"/>
                <a:gd name="T4" fmla="*/ 59 w 186"/>
                <a:gd name="T5" fmla="*/ 0 h 152"/>
                <a:gd name="T6" fmla="*/ 17 w 186"/>
                <a:gd name="T7" fmla="*/ 0 h 152"/>
                <a:gd name="T8" fmla="*/ 0 w 186"/>
                <a:gd name="T9" fmla="*/ 17 h 152"/>
                <a:gd name="T10" fmla="*/ 0 w 186"/>
                <a:gd name="T11" fmla="*/ 135 h 152"/>
                <a:gd name="T12" fmla="*/ 17 w 186"/>
                <a:gd name="T13" fmla="*/ 152 h 152"/>
                <a:gd name="T14" fmla="*/ 169 w 186"/>
                <a:gd name="T15" fmla="*/ 152 h 152"/>
                <a:gd name="T16" fmla="*/ 186 w 186"/>
                <a:gd name="T17" fmla="*/ 135 h 152"/>
                <a:gd name="T18" fmla="*/ 186 w 186"/>
                <a:gd name="T19" fmla="*/ 34 h 152"/>
                <a:gd name="T20" fmla="*/ 169 w 186"/>
                <a:gd name="T21" fmla="*/ 17 h 152"/>
                <a:gd name="T22" fmla="*/ 177 w 186"/>
                <a:gd name="T23" fmla="*/ 135 h 152"/>
                <a:gd name="T24" fmla="*/ 169 w 186"/>
                <a:gd name="T25" fmla="*/ 144 h 152"/>
                <a:gd name="T26" fmla="*/ 17 w 186"/>
                <a:gd name="T27" fmla="*/ 144 h 152"/>
                <a:gd name="T28" fmla="*/ 8 w 186"/>
                <a:gd name="T29" fmla="*/ 135 h 152"/>
                <a:gd name="T30" fmla="*/ 8 w 186"/>
                <a:gd name="T31" fmla="*/ 51 h 152"/>
                <a:gd name="T32" fmla="*/ 177 w 186"/>
                <a:gd name="T33" fmla="*/ 51 h 152"/>
                <a:gd name="T34" fmla="*/ 177 w 186"/>
                <a:gd name="T35" fmla="*/ 135 h 152"/>
                <a:gd name="T36" fmla="*/ 177 w 186"/>
                <a:gd name="T37" fmla="*/ 43 h 152"/>
                <a:gd name="T38" fmla="*/ 8 w 186"/>
                <a:gd name="T39" fmla="*/ 43 h 152"/>
                <a:gd name="T40" fmla="*/ 8 w 186"/>
                <a:gd name="T41" fmla="*/ 17 h 152"/>
                <a:gd name="T42" fmla="*/ 17 w 186"/>
                <a:gd name="T43" fmla="*/ 9 h 152"/>
                <a:gd name="T44" fmla="*/ 59 w 186"/>
                <a:gd name="T45" fmla="*/ 9 h 152"/>
                <a:gd name="T46" fmla="*/ 93 w 186"/>
                <a:gd name="T47" fmla="*/ 26 h 152"/>
                <a:gd name="T48" fmla="*/ 169 w 186"/>
                <a:gd name="T49" fmla="*/ 26 h 152"/>
                <a:gd name="T50" fmla="*/ 177 w 186"/>
                <a:gd name="T51" fmla="*/ 34 h 152"/>
                <a:gd name="T52" fmla="*/ 177 w 186"/>
                <a:gd name="T53"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52">
                  <a:moveTo>
                    <a:pt x="169" y="17"/>
                  </a:moveTo>
                  <a:cubicBezTo>
                    <a:pt x="93" y="17"/>
                    <a:pt x="93" y="17"/>
                    <a:pt x="93" y="17"/>
                  </a:cubicBezTo>
                  <a:cubicBezTo>
                    <a:pt x="76" y="17"/>
                    <a:pt x="76" y="0"/>
                    <a:pt x="59" y="0"/>
                  </a:cubicBezTo>
                  <a:cubicBezTo>
                    <a:pt x="17" y="0"/>
                    <a:pt x="17" y="0"/>
                    <a:pt x="17" y="0"/>
                  </a:cubicBezTo>
                  <a:cubicBezTo>
                    <a:pt x="8" y="0"/>
                    <a:pt x="0" y="8"/>
                    <a:pt x="0" y="17"/>
                  </a:cubicBezTo>
                  <a:cubicBezTo>
                    <a:pt x="0" y="135"/>
                    <a:pt x="0" y="135"/>
                    <a:pt x="0" y="135"/>
                  </a:cubicBezTo>
                  <a:cubicBezTo>
                    <a:pt x="0" y="145"/>
                    <a:pt x="8" y="152"/>
                    <a:pt x="17" y="152"/>
                  </a:cubicBezTo>
                  <a:cubicBezTo>
                    <a:pt x="169" y="152"/>
                    <a:pt x="169" y="152"/>
                    <a:pt x="169" y="152"/>
                  </a:cubicBezTo>
                  <a:cubicBezTo>
                    <a:pt x="178" y="152"/>
                    <a:pt x="186" y="145"/>
                    <a:pt x="186" y="135"/>
                  </a:cubicBezTo>
                  <a:cubicBezTo>
                    <a:pt x="186" y="34"/>
                    <a:pt x="186" y="34"/>
                    <a:pt x="186" y="34"/>
                  </a:cubicBezTo>
                  <a:cubicBezTo>
                    <a:pt x="186" y="25"/>
                    <a:pt x="178" y="17"/>
                    <a:pt x="169" y="17"/>
                  </a:cubicBezTo>
                  <a:close/>
                  <a:moveTo>
                    <a:pt x="177" y="135"/>
                  </a:moveTo>
                  <a:cubicBezTo>
                    <a:pt x="177" y="140"/>
                    <a:pt x="173" y="144"/>
                    <a:pt x="169" y="144"/>
                  </a:cubicBezTo>
                  <a:cubicBezTo>
                    <a:pt x="17" y="144"/>
                    <a:pt x="17" y="144"/>
                    <a:pt x="17" y="144"/>
                  </a:cubicBezTo>
                  <a:cubicBezTo>
                    <a:pt x="12" y="144"/>
                    <a:pt x="8" y="140"/>
                    <a:pt x="8" y="135"/>
                  </a:cubicBezTo>
                  <a:cubicBezTo>
                    <a:pt x="8" y="51"/>
                    <a:pt x="8" y="51"/>
                    <a:pt x="8" y="51"/>
                  </a:cubicBezTo>
                  <a:cubicBezTo>
                    <a:pt x="177" y="51"/>
                    <a:pt x="177" y="51"/>
                    <a:pt x="177" y="51"/>
                  </a:cubicBezTo>
                  <a:lnTo>
                    <a:pt x="177" y="135"/>
                  </a:lnTo>
                  <a:close/>
                  <a:moveTo>
                    <a:pt x="177" y="43"/>
                  </a:moveTo>
                  <a:cubicBezTo>
                    <a:pt x="8" y="43"/>
                    <a:pt x="8" y="43"/>
                    <a:pt x="8" y="43"/>
                  </a:cubicBezTo>
                  <a:cubicBezTo>
                    <a:pt x="8" y="17"/>
                    <a:pt x="8" y="17"/>
                    <a:pt x="8" y="17"/>
                  </a:cubicBezTo>
                  <a:cubicBezTo>
                    <a:pt x="8" y="13"/>
                    <a:pt x="12" y="9"/>
                    <a:pt x="17" y="9"/>
                  </a:cubicBezTo>
                  <a:cubicBezTo>
                    <a:pt x="59" y="9"/>
                    <a:pt x="59" y="9"/>
                    <a:pt x="59" y="9"/>
                  </a:cubicBezTo>
                  <a:cubicBezTo>
                    <a:pt x="72" y="9"/>
                    <a:pt x="72" y="26"/>
                    <a:pt x="93" y="26"/>
                  </a:cubicBezTo>
                  <a:cubicBezTo>
                    <a:pt x="169" y="26"/>
                    <a:pt x="169" y="26"/>
                    <a:pt x="169" y="26"/>
                  </a:cubicBezTo>
                  <a:cubicBezTo>
                    <a:pt x="173" y="26"/>
                    <a:pt x="177" y="29"/>
                    <a:pt x="177" y="34"/>
                  </a:cubicBezTo>
                  <a:lnTo>
                    <a:pt x="177"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panose="020F0502020204030204"/>
                <a:ea typeface="+mn-ea"/>
                <a:cs typeface="+mn-cs"/>
              </a:endParaRPr>
            </a:p>
          </p:txBody>
        </p:sp>
        <p:grpSp>
          <p:nvGrpSpPr>
            <p:cNvPr id="12" name="Graphic 10" descr="Lock outline">
              <a:extLst>
                <a:ext uri="{FF2B5EF4-FFF2-40B4-BE49-F238E27FC236}">
                  <a16:creationId xmlns:a16="http://schemas.microsoft.com/office/drawing/2014/main" id="{B8769D74-5CA6-4AD7-B28C-0D17391B79D2}"/>
                </a:ext>
              </a:extLst>
            </p:cNvPr>
            <p:cNvGrpSpPr/>
            <p:nvPr/>
          </p:nvGrpSpPr>
          <p:grpSpPr>
            <a:xfrm>
              <a:off x="6655002" y="2107537"/>
              <a:ext cx="125326" cy="164531"/>
              <a:chOff x="5721336" y="3535384"/>
              <a:chExt cx="231138" cy="303443"/>
            </a:xfrm>
            <a:solidFill>
              <a:schemeClr val="bg1"/>
            </a:solidFill>
          </p:grpSpPr>
          <p:sp>
            <p:nvSpPr>
              <p:cNvPr id="13" name="Freeform: Shape 12">
                <a:extLst>
                  <a:ext uri="{FF2B5EF4-FFF2-40B4-BE49-F238E27FC236}">
                    <a16:creationId xmlns:a16="http://schemas.microsoft.com/office/drawing/2014/main" id="{D826FCD8-B598-49E4-96A9-D9464F4FA45B}"/>
                  </a:ext>
                </a:extLst>
              </p:cNvPr>
              <p:cNvSpPr/>
              <p:nvPr/>
            </p:nvSpPr>
            <p:spPr>
              <a:xfrm>
                <a:off x="5721336" y="3535384"/>
                <a:ext cx="231138" cy="303443"/>
              </a:xfrm>
              <a:custGeom>
                <a:avLst/>
                <a:gdLst>
                  <a:gd name="connsiteX0" fmla="*/ 202362 w 231138"/>
                  <a:gd name="connsiteY0" fmla="*/ 136248 h 303443"/>
                  <a:gd name="connsiteX1" fmla="*/ 202362 w 231138"/>
                  <a:gd name="connsiteY1" fmla="*/ 86784 h 303443"/>
                  <a:gd name="connsiteX2" fmla="*/ 115577 w 231138"/>
                  <a:gd name="connsiteY2" fmla="*/ 0 h 303443"/>
                  <a:gd name="connsiteX3" fmla="*/ 28793 w 231138"/>
                  <a:gd name="connsiteY3" fmla="*/ 86784 h 303443"/>
                  <a:gd name="connsiteX4" fmla="*/ 28793 w 231138"/>
                  <a:gd name="connsiteY4" fmla="*/ 136244 h 303443"/>
                  <a:gd name="connsiteX5" fmla="*/ 0 w 231138"/>
                  <a:gd name="connsiteY5" fmla="*/ 138307 h 303443"/>
                  <a:gd name="connsiteX6" fmla="*/ 0 w 231138"/>
                  <a:gd name="connsiteY6" fmla="*/ 295188 h 303443"/>
                  <a:gd name="connsiteX7" fmla="*/ 115569 w 231138"/>
                  <a:gd name="connsiteY7" fmla="*/ 303443 h 303443"/>
                  <a:gd name="connsiteX8" fmla="*/ 231138 w 231138"/>
                  <a:gd name="connsiteY8" fmla="*/ 295188 h 303443"/>
                  <a:gd name="connsiteX9" fmla="*/ 231138 w 231138"/>
                  <a:gd name="connsiteY9" fmla="*/ 138299 h 303443"/>
                  <a:gd name="connsiteX10" fmla="*/ 37048 w 231138"/>
                  <a:gd name="connsiteY10" fmla="*/ 86784 h 303443"/>
                  <a:gd name="connsiteX11" fmla="*/ 115577 w 231138"/>
                  <a:gd name="connsiteY11" fmla="*/ 8255 h 303443"/>
                  <a:gd name="connsiteX12" fmla="*/ 194107 w 231138"/>
                  <a:gd name="connsiteY12" fmla="*/ 86784 h 303443"/>
                  <a:gd name="connsiteX13" fmla="*/ 194107 w 231138"/>
                  <a:gd name="connsiteY13" fmla="*/ 135695 h 303443"/>
                  <a:gd name="connsiteX14" fmla="*/ 181621 w 231138"/>
                  <a:gd name="connsiteY14" fmla="*/ 134861 h 303443"/>
                  <a:gd name="connsiteX15" fmla="*/ 181621 w 231138"/>
                  <a:gd name="connsiteY15" fmla="*/ 86681 h 303443"/>
                  <a:gd name="connsiteX16" fmla="*/ 115582 w 231138"/>
                  <a:gd name="connsiteY16" fmla="*/ 20641 h 303443"/>
                  <a:gd name="connsiteX17" fmla="*/ 49542 w 231138"/>
                  <a:gd name="connsiteY17" fmla="*/ 86681 h 303443"/>
                  <a:gd name="connsiteX18" fmla="*/ 49542 w 231138"/>
                  <a:gd name="connsiteY18" fmla="*/ 134861 h 303443"/>
                  <a:gd name="connsiteX19" fmla="*/ 37056 w 231138"/>
                  <a:gd name="connsiteY19" fmla="*/ 135686 h 303443"/>
                  <a:gd name="connsiteX20" fmla="*/ 173366 w 231138"/>
                  <a:gd name="connsiteY20" fmla="*/ 134283 h 303443"/>
                  <a:gd name="connsiteX21" fmla="*/ 115582 w 231138"/>
                  <a:gd name="connsiteY21" fmla="*/ 130044 h 303443"/>
                  <a:gd name="connsiteX22" fmla="*/ 57797 w 231138"/>
                  <a:gd name="connsiteY22" fmla="*/ 134283 h 303443"/>
                  <a:gd name="connsiteX23" fmla="*/ 57797 w 231138"/>
                  <a:gd name="connsiteY23" fmla="*/ 86681 h 303443"/>
                  <a:gd name="connsiteX24" fmla="*/ 115582 w 231138"/>
                  <a:gd name="connsiteY24" fmla="*/ 28896 h 303443"/>
                  <a:gd name="connsiteX25" fmla="*/ 173366 w 231138"/>
                  <a:gd name="connsiteY25" fmla="*/ 86681 h 303443"/>
                  <a:gd name="connsiteX26" fmla="*/ 222896 w 231138"/>
                  <a:gd name="connsiteY26" fmla="*/ 287503 h 303443"/>
                  <a:gd name="connsiteX27" fmla="*/ 115582 w 231138"/>
                  <a:gd name="connsiteY27" fmla="*/ 295172 h 303443"/>
                  <a:gd name="connsiteX28" fmla="*/ 8267 w 231138"/>
                  <a:gd name="connsiteY28" fmla="*/ 287503 h 303443"/>
                  <a:gd name="connsiteX29" fmla="*/ 8267 w 231138"/>
                  <a:gd name="connsiteY29" fmla="*/ 145989 h 303443"/>
                  <a:gd name="connsiteX30" fmla="*/ 29458 w 231138"/>
                  <a:gd name="connsiteY30" fmla="*/ 144474 h 303443"/>
                  <a:gd name="connsiteX31" fmla="*/ 54276 w 231138"/>
                  <a:gd name="connsiteY31" fmla="*/ 142823 h 303443"/>
                  <a:gd name="connsiteX32" fmla="*/ 115582 w 231138"/>
                  <a:gd name="connsiteY32" fmla="*/ 138320 h 303443"/>
                  <a:gd name="connsiteX33" fmla="*/ 176945 w 231138"/>
                  <a:gd name="connsiteY33" fmla="*/ 142823 h 303443"/>
                  <a:gd name="connsiteX34" fmla="*/ 201672 w 231138"/>
                  <a:gd name="connsiteY34" fmla="*/ 144474 h 303443"/>
                  <a:gd name="connsiteX35" fmla="*/ 222896 w 231138"/>
                  <a:gd name="connsiteY35" fmla="*/ 145989 h 3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1138" h="303443">
                    <a:moveTo>
                      <a:pt x="202362" y="136248"/>
                    </a:moveTo>
                    <a:lnTo>
                      <a:pt x="202362" y="86784"/>
                    </a:lnTo>
                    <a:cubicBezTo>
                      <a:pt x="202362" y="38855"/>
                      <a:pt x="163507" y="0"/>
                      <a:pt x="115577" y="0"/>
                    </a:cubicBezTo>
                    <a:cubicBezTo>
                      <a:pt x="67648" y="0"/>
                      <a:pt x="28793" y="38855"/>
                      <a:pt x="28793" y="86784"/>
                    </a:cubicBezTo>
                    <a:lnTo>
                      <a:pt x="28793" y="136244"/>
                    </a:lnTo>
                    <a:lnTo>
                      <a:pt x="0" y="138307"/>
                    </a:lnTo>
                    <a:lnTo>
                      <a:pt x="0" y="295188"/>
                    </a:lnTo>
                    <a:lnTo>
                      <a:pt x="115569" y="303443"/>
                    </a:lnTo>
                    <a:lnTo>
                      <a:pt x="231138" y="295188"/>
                    </a:lnTo>
                    <a:lnTo>
                      <a:pt x="231138" y="138299"/>
                    </a:lnTo>
                    <a:close/>
                    <a:moveTo>
                      <a:pt x="37048" y="86784"/>
                    </a:moveTo>
                    <a:cubicBezTo>
                      <a:pt x="37048" y="43414"/>
                      <a:pt x="72207" y="8255"/>
                      <a:pt x="115577" y="8255"/>
                    </a:cubicBezTo>
                    <a:cubicBezTo>
                      <a:pt x="158948" y="8255"/>
                      <a:pt x="194107" y="43414"/>
                      <a:pt x="194107" y="86784"/>
                    </a:cubicBezTo>
                    <a:lnTo>
                      <a:pt x="194107" y="135695"/>
                    </a:lnTo>
                    <a:lnTo>
                      <a:pt x="181621" y="134861"/>
                    </a:lnTo>
                    <a:lnTo>
                      <a:pt x="181621" y="86681"/>
                    </a:lnTo>
                    <a:cubicBezTo>
                      <a:pt x="181621" y="50208"/>
                      <a:pt x="152054" y="20641"/>
                      <a:pt x="115582" y="20641"/>
                    </a:cubicBezTo>
                    <a:cubicBezTo>
                      <a:pt x="79109" y="20641"/>
                      <a:pt x="49542" y="50208"/>
                      <a:pt x="49542" y="86681"/>
                    </a:cubicBezTo>
                    <a:lnTo>
                      <a:pt x="49542" y="134861"/>
                    </a:lnTo>
                    <a:lnTo>
                      <a:pt x="37056" y="135686"/>
                    </a:lnTo>
                    <a:close/>
                    <a:moveTo>
                      <a:pt x="173366" y="134283"/>
                    </a:moveTo>
                    <a:lnTo>
                      <a:pt x="115582" y="130044"/>
                    </a:lnTo>
                    <a:lnTo>
                      <a:pt x="57797" y="134283"/>
                    </a:lnTo>
                    <a:lnTo>
                      <a:pt x="57797" y="86681"/>
                    </a:lnTo>
                    <a:cubicBezTo>
                      <a:pt x="57797" y="54767"/>
                      <a:pt x="83668" y="28896"/>
                      <a:pt x="115582" y="28896"/>
                    </a:cubicBezTo>
                    <a:cubicBezTo>
                      <a:pt x="147495" y="28896"/>
                      <a:pt x="173366" y="54767"/>
                      <a:pt x="173366" y="86681"/>
                    </a:cubicBezTo>
                    <a:close/>
                    <a:moveTo>
                      <a:pt x="222896" y="287503"/>
                    </a:moveTo>
                    <a:lnTo>
                      <a:pt x="115582" y="295172"/>
                    </a:lnTo>
                    <a:lnTo>
                      <a:pt x="8267" y="287503"/>
                    </a:lnTo>
                    <a:lnTo>
                      <a:pt x="8267" y="145989"/>
                    </a:lnTo>
                    <a:lnTo>
                      <a:pt x="29458" y="144474"/>
                    </a:lnTo>
                    <a:lnTo>
                      <a:pt x="54276" y="142823"/>
                    </a:lnTo>
                    <a:lnTo>
                      <a:pt x="115582" y="138320"/>
                    </a:lnTo>
                    <a:lnTo>
                      <a:pt x="176945" y="142823"/>
                    </a:lnTo>
                    <a:lnTo>
                      <a:pt x="201672" y="144474"/>
                    </a:lnTo>
                    <a:lnTo>
                      <a:pt x="222896" y="145989"/>
                    </a:lnTo>
                    <a:close/>
                  </a:path>
                </a:pathLst>
              </a:custGeom>
              <a:grpFill/>
              <a:ln w="9525"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B94E434-7C0E-454E-B7DE-2F766C8BF17D}"/>
                  </a:ext>
                </a:extLst>
              </p:cNvPr>
              <p:cNvSpPr/>
              <p:nvPr/>
            </p:nvSpPr>
            <p:spPr>
              <a:xfrm>
                <a:off x="5808021" y="3719102"/>
                <a:ext cx="57789" cy="78442"/>
              </a:xfrm>
              <a:custGeom>
                <a:avLst/>
                <a:gdLst>
                  <a:gd name="connsiteX0" fmla="*/ 28897 w 57789"/>
                  <a:gd name="connsiteY0" fmla="*/ 0 h 78442"/>
                  <a:gd name="connsiteX1" fmla="*/ 0 w 57789"/>
                  <a:gd name="connsiteY1" fmla="*/ 29135 h 78442"/>
                  <a:gd name="connsiteX2" fmla="*/ 16515 w 57789"/>
                  <a:gd name="connsiteY2" fmla="*/ 55201 h 78442"/>
                  <a:gd name="connsiteX3" fmla="*/ 16515 w 57789"/>
                  <a:gd name="connsiteY3" fmla="*/ 78443 h 78442"/>
                  <a:gd name="connsiteX4" fmla="*/ 41279 w 57789"/>
                  <a:gd name="connsiteY4" fmla="*/ 78443 h 78442"/>
                  <a:gd name="connsiteX5" fmla="*/ 41279 w 57789"/>
                  <a:gd name="connsiteY5" fmla="*/ 55102 h 78442"/>
                  <a:gd name="connsiteX6" fmla="*/ 57789 w 57789"/>
                  <a:gd name="connsiteY6" fmla="*/ 28901 h 78442"/>
                  <a:gd name="connsiteX7" fmla="*/ 28897 w 57789"/>
                  <a:gd name="connsiteY7" fmla="*/ 0 h 78442"/>
                  <a:gd name="connsiteX8" fmla="*/ 35645 w 57789"/>
                  <a:gd name="connsiteY8" fmla="*/ 48589 h 78442"/>
                  <a:gd name="connsiteX9" fmla="*/ 33025 w 57789"/>
                  <a:gd name="connsiteY9" fmla="*/ 49616 h 78442"/>
                  <a:gd name="connsiteX10" fmla="*/ 33025 w 57789"/>
                  <a:gd name="connsiteY10" fmla="*/ 70188 h 78442"/>
                  <a:gd name="connsiteX11" fmla="*/ 24770 w 57789"/>
                  <a:gd name="connsiteY11" fmla="*/ 70188 h 78442"/>
                  <a:gd name="connsiteX12" fmla="*/ 24770 w 57789"/>
                  <a:gd name="connsiteY12" fmla="*/ 49497 h 78442"/>
                  <a:gd name="connsiteX13" fmla="*/ 21996 w 57789"/>
                  <a:gd name="connsiteY13" fmla="*/ 48535 h 78442"/>
                  <a:gd name="connsiteX14" fmla="*/ 9259 w 57789"/>
                  <a:gd name="connsiteY14" fmla="*/ 22152 h 78442"/>
                  <a:gd name="connsiteX15" fmla="*/ 35642 w 57789"/>
                  <a:gd name="connsiteY15" fmla="*/ 9415 h 78442"/>
                  <a:gd name="connsiteX16" fmla="*/ 49534 w 57789"/>
                  <a:gd name="connsiteY16" fmla="*/ 28901 h 78442"/>
                  <a:gd name="connsiteX17" fmla="*/ 35641 w 57789"/>
                  <a:gd name="connsiteY17" fmla="*/ 48589 h 7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89" h="78442">
                    <a:moveTo>
                      <a:pt x="28897" y="0"/>
                    </a:moveTo>
                    <a:cubicBezTo>
                      <a:pt x="12872" y="66"/>
                      <a:pt x="-65" y="13110"/>
                      <a:pt x="0" y="29135"/>
                    </a:cubicBezTo>
                    <a:cubicBezTo>
                      <a:pt x="46" y="40273"/>
                      <a:pt x="6463" y="50402"/>
                      <a:pt x="16515" y="55201"/>
                    </a:cubicBezTo>
                    <a:lnTo>
                      <a:pt x="16515" y="78443"/>
                    </a:lnTo>
                    <a:lnTo>
                      <a:pt x="41279" y="78443"/>
                    </a:lnTo>
                    <a:lnTo>
                      <a:pt x="41279" y="55102"/>
                    </a:lnTo>
                    <a:cubicBezTo>
                      <a:pt x="51258" y="50152"/>
                      <a:pt x="57631" y="40038"/>
                      <a:pt x="57789" y="28901"/>
                    </a:cubicBezTo>
                    <a:cubicBezTo>
                      <a:pt x="57773" y="12949"/>
                      <a:pt x="44848" y="21"/>
                      <a:pt x="28897" y="0"/>
                    </a:cubicBezTo>
                    <a:close/>
                    <a:moveTo>
                      <a:pt x="35645" y="48589"/>
                    </a:moveTo>
                    <a:lnTo>
                      <a:pt x="33025" y="49616"/>
                    </a:lnTo>
                    <a:lnTo>
                      <a:pt x="33025" y="70188"/>
                    </a:lnTo>
                    <a:lnTo>
                      <a:pt x="24770" y="70188"/>
                    </a:lnTo>
                    <a:lnTo>
                      <a:pt x="24770" y="49497"/>
                    </a:lnTo>
                    <a:lnTo>
                      <a:pt x="21996" y="48535"/>
                    </a:lnTo>
                    <a:cubicBezTo>
                      <a:pt x="11193" y="44767"/>
                      <a:pt x="5491" y="32955"/>
                      <a:pt x="9259" y="22152"/>
                    </a:cubicBezTo>
                    <a:cubicBezTo>
                      <a:pt x="13027" y="11349"/>
                      <a:pt x="24839" y="5647"/>
                      <a:pt x="35642" y="9415"/>
                    </a:cubicBezTo>
                    <a:cubicBezTo>
                      <a:pt x="43935" y="12308"/>
                      <a:pt x="49503" y="20117"/>
                      <a:pt x="49534" y="28901"/>
                    </a:cubicBezTo>
                    <a:cubicBezTo>
                      <a:pt x="49354" y="37683"/>
                      <a:pt x="43855" y="45475"/>
                      <a:pt x="35641" y="48589"/>
                    </a:cubicBezTo>
                    <a:close/>
                  </a:path>
                </a:pathLst>
              </a:custGeom>
              <a:grpFill/>
              <a:ln w="952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3336667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text, indoor, cluttered&#10;&#10;Description automatically generated">
            <a:extLst>
              <a:ext uri="{FF2B5EF4-FFF2-40B4-BE49-F238E27FC236}">
                <a16:creationId xmlns:a16="http://schemas.microsoft.com/office/drawing/2014/main" id="{094DEBA4-15EC-425A-8AE6-6159A8FF58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0867" y="1443007"/>
            <a:ext cx="3732147" cy="1634172"/>
          </a:xfrm>
          <a:prstGeom prst="rect">
            <a:avLst/>
          </a:prstGeom>
        </p:spPr>
      </p:pic>
      <p:pic>
        <p:nvPicPr>
          <p:cNvPr id="22" name="Picture 21">
            <a:extLst>
              <a:ext uri="{FF2B5EF4-FFF2-40B4-BE49-F238E27FC236}">
                <a16:creationId xmlns:a16="http://schemas.microsoft.com/office/drawing/2014/main" id="{BCC0E233-85C5-41FA-A8B7-5F38816380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6883" y="1443007"/>
            <a:ext cx="3720132" cy="1634172"/>
          </a:xfrm>
          <a:prstGeom prst="rect">
            <a:avLst/>
          </a:prstGeom>
        </p:spPr>
      </p:pic>
      <p:pic>
        <p:nvPicPr>
          <p:cNvPr id="23" name="Picture 4">
            <a:extLst>
              <a:ext uri="{FF2B5EF4-FFF2-40B4-BE49-F238E27FC236}">
                <a16:creationId xmlns:a16="http://schemas.microsoft.com/office/drawing/2014/main" id="{1E01D1D7-4A88-4F7B-B14B-5F17C4A7A88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42900" y="1443006"/>
            <a:ext cx="3720132" cy="1634173"/>
          </a:xfrm>
          <a:prstGeom prst="rect">
            <a:avLst/>
          </a:prstGeom>
          <a:extLst>
            <a:ext uri="{909E8E84-426E-40DD-AFC4-6F175D3DCCD1}">
              <a14:hiddenFill xmlns:a14="http://schemas.microsoft.com/office/drawing/2010/main">
                <a:solidFill>
                  <a:srgbClr val="FFFFFF"/>
                </a:solidFill>
              </a14:hiddenFill>
            </a:ext>
          </a:extLst>
        </p:spPr>
      </p:pic>
      <p:sp>
        <p:nvSpPr>
          <p:cNvPr id="33" name="Text Placeholder 7"/>
          <p:cNvSpPr>
            <a:spLocks noGrp="1"/>
          </p:cNvSpPr>
          <p:nvPr>
            <p:ph type="body" sz="quarter" idx="4294967295"/>
          </p:nvPr>
        </p:nvSpPr>
        <p:spPr>
          <a:xfrm>
            <a:off x="342899" y="3255528"/>
            <a:ext cx="3720131" cy="634521"/>
          </a:xfrm>
          <a:prstGeom prst="rect">
            <a:avLst/>
          </a:prstGeom>
          <a:solidFill>
            <a:schemeClr val="accent1"/>
          </a:solidFill>
        </p:spPr>
        <p:txBody>
          <a:bodyPr lIns="0" tIns="0" rIns="0" bIns="0" anchor="ctr">
            <a:noAutofit/>
          </a:bodyPr>
          <a:lstStyle/>
          <a:p>
            <a:pPr marL="0" indent="0" algn="ctr">
              <a:lnSpc>
                <a:spcPts val="2100"/>
              </a:lnSpc>
              <a:spcBef>
                <a:spcPts val="0"/>
              </a:spcBef>
              <a:buClr>
                <a:schemeClr val="bg1"/>
              </a:buClr>
              <a:buNone/>
            </a:pPr>
            <a:r>
              <a:rPr lang="en-US" sz="2000" b="1" dirty="0">
                <a:solidFill>
                  <a:schemeClr val="bg1"/>
                </a:solidFill>
              </a:rPr>
              <a:t>Types of threats and attacks</a:t>
            </a:r>
          </a:p>
        </p:txBody>
      </p:sp>
      <p:sp>
        <p:nvSpPr>
          <p:cNvPr id="35" name="Text Placeholder 7"/>
          <p:cNvSpPr txBox="1">
            <a:spLocks/>
          </p:cNvSpPr>
          <p:nvPr/>
        </p:nvSpPr>
        <p:spPr>
          <a:xfrm>
            <a:off x="8090866" y="3255528"/>
            <a:ext cx="3713844" cy="634521"/>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2100"/>
              </a:lnSpc>
              <a:spcBef>
                <a:spcPts val="0"/>
              </a:spcBef>
              <a:buNone/>
            </a:pPr>
            <a:r>
              <a:rPr lang="en-US" sz="2000" b="1" dirty="0">
                <a:solidFill>
                  <a:schemeClr val="bg1"/>
                </a:solidFill>
              </a:rPr>
              <a:t>Actions to take if scammed</a:t>
            </a:r>
          </a:p>
        </p:txBody>
      </p:sp>
      <p:sp>
        <p:nvSpPr>
          <p:cNvPr id="2" name="Title 1"/>
          <p:cNvSpPr>
            <a:spLocks noGrp="1"/>
          </p:cNvSpPr>
          <p:nvPr>
            <p:ph type="title"/>
          </p:nvPr>
        </p:nvSpPr>
        <p:spPr/>
        <p:txBody>
          <a:bodyPr/>
          <a:lstStyle/>
          <a:p>
            <a:r>
              <a:rPr lang="en-US" dirty="0"/>
              <a:t>Key Takeaways</a:t>
            </a:r>
          </a:p>
        </p:txBody>
      </p:sp>
      <p:sp>
        <p:nvSpPr>
          <p:cNvPr id="3" name="Slide Number Placeholder 2"/>
          <p:cNvSpPr>
            <a:spLocks noGrp="1"/>
          </p:cNvSpPr>
          <p:nvPr>
            <p:ph type="sldNum" sz="quarter" idx="10"/>
          </p:nvPr>
        </p:nvSpPr>
        <p:spPr/>
        <p:txBody>
          <a:bodyPr/>
          <a:lstStyle/>
          <a:p>
            <a:fld id="{496F6AEA-BFCE-644B-B5DE-06784F16BF6E}" type="slidenum">
              <a:rPr lang="en-US" smtClean="0"/>
              <a:pPr/>
              <a:t>25</a:t>
            </a:fld>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19" name="Text Placeholder 18"/>
          <p:cNvSpPr>
            <a:spLocks noGrp="1"/>
          </p:cNvSpPr>
          <p:nvPr>
            <p:ph type="body" sz="quarter" idx="15"/>
          </p:nvPr>
        </p:nvSpPr>
        <p:spPr/>
        <p:txBody>
          <a:bodyPr/>
          <a:lstStyle/>
          <a:p>
            <a:endParaRPr lang="en-US" dirty="0"/>
          </a:p>
        </p:txBody>
      </p:sp>
      <p:sp>
        <p:nvSpPr>
          <p:cNvPr id="34" name="Text Placeholder 7"/>
          <p:cNvSpPr txBox="1">
            <a:spLocks/>
          </p:cNvSpPr>
          <p:nvPr/>
        </p:nvSpPr>
        <p:spPr>
          <a:xfrm>
            <a:off x="4216882" y="3255528"/>
            <a:ext cx="3720132" cy="634521"/>
          </a:xfrm>
          <a:prstGeom prst="rect">
            <a:avLst/>
          </a:prstGeom>
          <a:solidFill>
            <a:schemeClr val="tx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2100"/>
              </a:lnSpc>
              <a:spcBef>
                <a:spcPts val="0"/>
              </a:spcBef>
              <a:buNone/>
            </a:pPr>
            <a:r>
              <a:rPr lang="en-US" sz="2000" b="1" dirty="0">
                <a:solidFill>
                  <a:schemeClr val="bg1"/>
                </a:solidFill>
              </a:rPr>
              <a:t>Prevention tips and ways </a:t>
            </a:r>
            <a:br>
              <a:rPr lang="en-US" sz="2000" b="1" dirty="0">
                <a:solidFill>
                  <a:schemeClr val="bg1"/>
                </a:solidFill>
              </a:rPr>
            </a:br>
            <a:r>
              <a:rPr lang="en-US" sz="2000" b="1" dirty="0">
                <a:solidFill>
                  <a:schemeClr val="bg1"/>
                </a:solidFill>
              </a:rPr>
              <a:t>to fight back</a:t>
            </a:r>
          </a:p>
        </p:txBody>
      </p:sp>
      <p:sp>
        <p:nvSpPr>
          <p:cNvPr id="6" name="Rectangle 5">
            <a:extLst>
              <a:ext uri="{FF2B5EF4-FFF2-40B4-BE49-F238E27FC236}">
                <a16:creationId xmlns:a16="http://schemas.microsoft.com/office/drawing/2014/main" id="{C2845824-41B6-4C12-B856-8B510369ED48}"/>
              </a:ext>
            </a:extLst>
          </p:cNvPr>
          <p:cNvSpPr/>
          <p:nvPr/>
        </p:nvSpPr>
        <p:spPr>
          <a:xfrm>
            <a:off x="342899" y="3878353"/>
            <a:ext cx="2910452" cy="1282402"/>
          </a:xfrm>
          <a:prstGeom prst="rect">
            <a:avLst/>
          </a:prstGeom>
        </p:spPr>
        <p:txBody>
          <a:bodyPr vert="horz" wrap="square" lIns="91440" tIns="45720" rIns="91440" bIns="45720" rtlCol="0">
            <a:spAutoFit/>
          </a:bodyPr>
          <a:lstStyle/>
          <a:p>
            <a:pPr marL="228600" indent="-228600">
              <a:spcBef>
                <a:spcPts val="600"/>
              </a:spcBef>
              <a:spcAft>
                <a:spcPts val="800"/>
              </a:spcAft>
              <a:buClr>
                <a:schemeClr val="accent1"/>
              </a:buClr>
              <a:buFont typeface="Arial"/>
              <a:buChar char="•"/>
            </a:pPr>
            <a:r>
              <a:rPr lang="en-US" sz="1700" dirty="0">
                <a:latin typeface="+mj-lt"/>
                <a:cs typeface="Calibri Light" charset="0"/>
              </a:rPr>
              <a:t>Direct</a:t>
            </a:r>
          </a:p>
          <a:p>
            <a:pPr marL="228600" indent="-228600">
              <a:spcBef>
                <a:spcPts val="600"/>
              </a:spcBef>
              <a:spcAft>
                <a:spcPts val="800"/>
              </a:spcAft>
              <a:buClr>
                <a:schemeClr val="accent1"/>
              </a:buClr>
              <a:buFont typeface="Arial"/>
              <a:buChar char="•"/>
            </a:pPr>
            <a:r>
              <a:rPr lang="en-US" sz="1700" dirty="0">
                <a:latin typeface="+mj-lt"/>
                <a:cs typeface="Calibri Light" charset="0"/>
              </a:rPr>
              <a:t>Digital </a:t>
            </a:r>
          </a:p>
          <a:p>
            <a:pPr marL="228600" indent="-228600">
              <a:spcBef>
                <a:spcPts val="600"/>
              </a:spcBef>
              <a:spcAft>
                <a:spcPts val="800"/>
              </a:spcAft>
              <a:buClr>
                <a:schemeClr val="accent1"/>
              </a:buClr>
              <a:buFont typeface="Arial"/>
              <a:buChar char="•"/>
            </a:pPr>
            <a:r>
              <a:rPr lang="en-US" sz="1700" dirty="0">
                <a:latin typeface="+mj-lt"/>
                <a:cs typeface="Calibri Light" charset="0"/>
              </a:rPr>
              <a:t>Hybrid</a:t>
            </a:r>
          </a:p>
        </p:txBody>
      </p:sp>
      <p:sp>
        <p:nvSpPr>
          <p:cNvPr id="7" name="Rectangle 6">
            <a:extLst>
              <a:ext uri="{FF2B5EF4-FFF2-40B4-BE49-F238E27FC236}">
                <a16:creationId xmlns:a16="http://schemas.microsoft.com/office/drawing/2014/main" id="{8BA689A5-83B1-4649-8A54-5DD99D7602E1}"/>
              </a:ext>
            </a:extLst>
          </p:cNvPr>
          <p:cNvSpPr/>
          <p:nvPr/>
        </p:nvSpPr>
        <p:spPr>
          <a:xfrm>
            <a:off x="4216881" y="3928150"/>
            <a:ext cx="3720129" cy="2492990"/>
          </a:xfrm>
          <a:prstGeom prst="rect">
            <a:avLst/>
          </a:prstGeom>
        </p:spPr>
        <p:txBody>
          <a:bodyPr vert="horz" wrap="square" lIns="91440" tIns="45720" rIns="91440" bIns="45720" rtlCol="0">
            <a:spAutoFit/>
          </a:bodyPr>
          <a:lstStyle/>
          <a:p>
            <a:pPr marL="228600" indent="-228600">
              <a:spcBef>
                <a:spcPts val="600"/>
              </a:spcBef>
              <a:buClr>
                <a:schemeClr val="tx2"/>
              </a:buClr>
              <a:buFont typeface="Arial"/>
              <a:buChar char="•"/>
            </a:pPr>
            <a:r>
              <a:rPr lang="en-US" sz="1700" dirty="0">
                <a:latin typeface="+mj-lt"/>
                <a:cs typeface="Calibri Light" charset="0"/>
              </a:rPr>
              <a:t>Strong unique passwords</a:t>
            </a:r>
          </a:p>
          <a:p>
            <a:pPr marL="228600" indent="-228600">
              <a:spcBef>
                <a:spcPts val="600"/>
              </a:spcBef>
              <a:buClr>
                <a:schemeClr val="tx2"/>
              </a:buClr>
              <a:buFont typeface="Arial"/>
              <a:buChar char="•"/>
            </a:pPr>
            <a:r>
              <a:rPr lang="en-US" sz="1700" dirty="0">
                <a:latin typeface="+mj-lt"/>
                <a:cs typeface="Calibri Light" charset="0"/>
              </a:rPr>
              <a:t>Back up information and update software</a:t>
            </a:r>
          </a:p>
          <a:p>
            <a:pPr marL="228600" indent="-228600">
              <a:spcBef>
                <a:spcPts val="600"/>
              </a:spcBef>
              <a:buClr>
                <a:schemeClr val="tx2"/>
              </a:buClr>
              <a:buFont typeface="Arial"/>
              <a:buChar char="•"/>
            </a:pPr>
            <a:r>
              <a:rPr lang="en-US" sz="1700" dirty="0">
                <a:latin typeface="+mj-lt"/>
                <a:cs typeface="Calibri Light" charset="0"/>
              </a:rPr>
              <a:t>Review and monitor financial statements</a:t>
            </a:r>
          </a:p>
          <a:p>
            <a:pPr marL="228600" indent="-228600">
              <a:spcBef>
                <a:spcPts val="600"/>
              </a:spcBef>
              <a:buClr>
                <a:schemeClr val="tx2"/>
              </a:buClr>
              <a:buFont typeface="Arial"/>
              <a:buChar char="•"/>
            </a:pPr>
            <a:r>
              <a:rPr lang="en-US" sz="1700" dirty="0">
                <a:latin typeface="+mj-lt"/>
                <a:cs typeface="Calibri Light" charset="0"/>
              </a:rPr>
              <a:t>Be mindful with web activity</a:t>
            </a:r>
          </a:p>
          <a:p>
            <a:pPr marL="228600" indent="-228600">
              <a:spcBef>
                <a:spcPts val="600"/>
              </a:spcBef>
              <a:buClr>
                <a:schemeClr val="tx2"/>
              </a:buClr>
              <a:buFont typeface="Arial"/>
              <a:buChar char="•"/>
            </a:pPr>
            <a:r>
              <a:rPr lang="en-US" sz="1700" dirty="0">
                <a:latin typeface="+mj-lt"/>
                <a:cs typeface="Calibri Light" charset="0"/>
              </a:rPr>
              <a:t>Always initiate the interaction yourself</a:t>
            </a:r>
          </a:p>
        </p:txBody>
      </p:sp>
      <p:sp>
        <p:nvSpPr>
          <p:cNvPr id="8" name="Rectangle 7">
            <a:extLst>
              <a:ext uri="{FF2B5EF4-FFF2-40B4-BE49-F238E27FC236}">
                <a16:creationId xmlns:a16="http://schemas.microsoft.com/office/drawing/2014/main" id="{C05C0214-2F74-4E6E-9630-6518A45F8F55}"/>
              </a:ext>
            </a:extLst>
          </p:cNvPr>
          <p:cNvSpPr/>
          <p:nvPr/>
        </p:nvSpPr>
        <p:spPr>
          <a:xfrm>
            <a:off x="8090866" y="3967736"/>
            <a:ext cx="3211254" cy="353943"/>
          </a:xfrm>
          <a:prstGeom prst="rect">
            <a:avLst/>
          </a:prstGeom>
        </p:spPr>
        <p:txBody>
          <a:bodyPr vert="horz" wrap="square" lIns="91440" tIns="45720" rIns="91440" bIns="45720" rtlCol="0">
            <a:spAutoFit/>
          </a:bodyPr>
          <a:lstStyle/>
          <a:p>
            <a:pPr marL="228600" indent="-228600">
              <a:spcBef>
                <a:spcPts val="600"/>
              </a:spcBef>
              <a:spcAft>
                <a:spcPts val="800"/>
              </a:spcAft>
              <a:buClr>
                <a:srgbClr val="008B95"/>
              </a:buClr>
              <a:buFont typeface="Arial"/>
              <a:buChar char="•"/>
            </a:pPr>
            <a:r>
              <a:rPr lang="en-US" sz="1700" dirty="0">
                <a:latin typeface="+mj-lt"/>
                <a:cs typeface="Calibri Light" charset="0"/>
              </a:rPr>
              <a:t>Act fast </a:t>
            </a:r>
          </a:p>
        </p:txBody>
      </p:sp>
      <p:grpSp>
        <p:nvGrpSpPr>
          <p:cNvPr id="9" name="Group 8">
            <a:extLst>
              <a:ext uri="{FF2B5EF4-FFF2-40B4-BE49-F238E27FC236}">
                <a16:creationId xmlns:a16="http://schemas.microsoft.com/office/drawing/2014/main" id="{6E8FDB1B-2D0D-4D84-8A3B-663342A168EE}"/>
              </a:ext>
            </a:extLst>
          </p:cNvPr>
          <p:cNvGrpSpPr/>
          <p:nvPr/>
        </p:nvGrpSpPr>
        <p:grpSpPr>
          <a:xfrm>
            <a:off x="4139956" y="3967735"/>
            <a:ext cx="3873984" cy="2409117"/>
            <a:chOff x="4139956" y="3967736"/>
            <a:chExt cx="3873984" cy="2084072"/>
          </a:xfrm>
        </p:grpSpPr>
        <p:cxnSp>
          <p:nvCxnSpPr>
            <p:cNvPr id="11" name="Straight Connector 10">
              <a:extLst>
                <a:ext uri="{FF2B5EF4-FFF2-40B4-BE49-F238E27FC236}">
                  <a16:creationId xmlns:a16="http://schemas.microsoft.com/office/drawing/2014/main" id="{9E1274B2-248C-4829-93B2-D79D6DB150D7}"/>
                </a:ext>
              </a:extLst>
            </p:cNvPr>
            <p:cNvCxnSpPr>
              <a:cxnSpLocks/>
            </p:cNvCxnSpPr>
            <p:nvPr/>
          </p:nvCxnSpPr>
          <p:spPr>
            <a:xfrm>
              <a:off x="4139956" y="3967736"/>
              <a:ext cx="0" cy="2084072"/>
            </a:xfrm>
            <a:prstGeom prst="line">
              <a:avLst/>
            </a:prstGeom>
            <a:ln>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277EBF-5FEC-4D5D-A158-7A3031CEBFA6}"/>
                </a:ext>
              </a:extLst>
            </p:cNvPr>
            <p:cNvCxnSpPr>
              <a:cxnSpLocks/>
            </p:cNvCxnSpPr>
            <p:nvPr/>
          </p:nvCxnSpPr>
          <p:spPr>
            <a:xfrm>
              <a:off x="8013940" y="3967736"/>
              <a:ext cx="0" cy="2084072"/>
            </a:xfrm>
            <a:prstGeom prst="line">
              <a:avLst/>
            </a:prstGeom>
            <a:ln>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584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CF14-E333-4D45-AF79-1D767FBD0200}"/>
              </a:ext>
            </a:extLst>
          </p:cNvPr>
          <p:cNvSpPr>
            <a:spLocks noGrp="1"/>
          </p:cNvSpPr>
          <p:nvPr>
            <p:ph type="title"/>
          </p:nvPr>
        </p:nvSpPr>
        <p:spPr/>
        <p:txBody>
          <a:bodyPr/>
          <a:lstStyle/>
          <a:p>
            <a:r>
              <a:rPr lang="en-US" dirty="0"/>
              <a:t>Resources to Keep In Mind</a:t>
            </a:r>
          </a:p>
        </p:txBody>
      </p:sp>
      <p:sp>
        <p:nvSpPr>
          <p:cNvPr id="3" name="Slide Number Placeholder 2">
            <a:extLst>
              <a:ext uri="{FF2B5EF4-FFF2-40B4-BE49-F238E27FC236}">
                <a16:creationId xmlns:a16="http://schemas.microsoft.com/office/drawing/2014/main" id="{136F5EC0-5F2E-422C-BC16-8B2586DFB35A}"/>
              </a:ext>
            </a:extLst>
          </p:cNvPr>
          <p:cNvSpPr>
            <a:spLocks noGrp="1"/>
          </p:cNvSpPr>
          <p:nvPr>
            <p:ph type="sldNum" sz="quarter" idx="10"/>
          </p:nvPr>
        </p:nvSpPr>
        <p:spPr/>
        <p:txBody>
          <a:bodyPr/>
          <a:lstStyle/>
          <a:p>
            <a:fld id="{496F6AEA-BFCE-644B-B5DE-06784F16BF6E}" type="slidenum">
              <a:rPr lang="en-US" smtClean="0">
                <a:solidFill>
                  <a:srgbClr val="474C55"/>
                </a:solidFill>
              </a:rPr>
              <a:pPr/>
              <a:t>26</a:t>
            </a:fld>
            <a:endParaRPr lang="en-US" dirty="0">
              <a:solidFill>
                <a:srgbClr val="474C55"/>
              </a:solidFill>
            </a:endParaRPr>
          </a:p>
        </p:txBody>
      </p:sp>
      <p:sp>
        <p:nvSpPr>
          <p:cNvPr id="4" name="Text Placeholder 3">
            <a:extLst>
              <a:ext uri="{FF2B5EF4-FFF2-40B4-BE49-F238E27FC236}">
                <a16:creationId xmlns:a16="http://schemas.microsoft.com/office/drawing/2014/main" id="{4A3802F4-4B6B-47D2-83E5-E62DBC3AFA0D}"/>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6F3F3F72-9A01-4758-972A-F6F531BBA432}"/>
              </a:ext>
            </a:extLst>
          </p:cNvPr>
          <p:cNvSpPr>
            <a:spLocks noGrp="1"/>
          </p:cNvSpPr>
          <p:nvPr>
            <p:ph type="body" sz="quarter" idx="14"/>
          </p:nvPr>
        </p:nvSpPr>
        <p:spPr>
          <a:xfrm>
            <a:off x="392676" y="2437445"/>
            <a:ext cx="3596180" cy="2323713"/>
          </a:xfrm>
        </p:spPr>
        <p:txBody>
          <a:bodyPr/>
          <a:lstStyle/>
          <a:p>
            <a:pPr>
              <a:lnSpc>
                <a:spcPct val="100000"/>
              </a:lnSpc>
              <a:buClr>
                <a:schemeClr val="accent2"/>
              </a:buClr>
              <a:buFont typeface="Arial" panose="020B0604020202020204" pitchFamily="34" charset="0"/>
              <a:buChar char="•"/>
            </a:pPr>
            <a:r>
              <a:rPr lang="en-US" sz="2000" dirty="0">
                <a:solidFill>
                  <a:schemeClr val="tx1"/>
                </a:solidFill>
                <a:latin typeface="+mj-lt"/>
              </a:rPr>
              <a:t>Optoutprescreen.com</a:t>
            </a:r>
          </a:p>
          <a:p>
            <a:pPr>
              <a:lnSpc>
                <a:spcPct val="100000"/>
              </a:lnSpc>
              <a:buClr>
                <a:schemeClr val="accent2"/>
              </a:buClr>
              <a:buFont typeface="Arial" panose="020B0604020202020204" pitchFamily="34" charset="0"/>
              <a:buChar char="•"/>
            </a:pPr>
            <a:r>
              <a:rPr lang="en-US" sz="2000" dirty="0">
                <a:solidFill>
                  <a:schemeClr val="tx1"/>
                </a:solidFill>
                <a:latin typeface="+mj-lt"/>
              </a:rPr>
              <a:t>Dmachoice.org</a:t>
            </a:r>
          </a:p>
          <a:p>
            <a:pPr>
              <a:lnSpc>
                <a:spcPct val="100000"/>
              </a:lnSpc>
              <a:buClr>
                <a:schemeClr val="accent2"/>
              </a:buClr>
              <a:buFont typeface="Arial" panose="020B0604020202020204" pitchFamily="34" charset="0"/>
              <a:buChar char="•"/>
            </a:pPr>
            <a:r>
              <a:rPr lang="en-US" sz="2000" dirty="0">
                <a:solidFill>
                  <a:schemeClr val="tx1"/>
                </a:solidFill>
                <a:latin typeface="+mj-lt"/>
              </a:rPr>
              <a:t>Catalogchoice.org</a:t>
            </a:r>
          </a:p>
          <a:p>
            <a:pPr>
              <a:lnSpc>
                <a:spcPct val="100000"/>
              </a:lnSpc>
              <a:buClr>
                <a:schemeClr val="accent2"/>
              </a:buClr>
              <a:buFont typeface="Arial" panose="020B0604020202020204" pitchFamily="34" charset="0"/>
              <a:buChar char="•"/>
            </a:pPr>
            <a:r>
              <a:rPr lang="en-US" sz="2000" dirty="0">
                <a:solidFill>
                  <a:schemeClr val="tx1"/>
                </a:solidFill>
                <a:latin typeface="+mj-lt"/>
              </a:rPr>
              <a:t>Informeddelivery.usps.com</a:t>
            </a:r>
          </a:p>
          <a:p>
            <a:pPr>
              <a:lnSpc>
                <a:spcPct val="100000"/>
              </a:lnSpc>
              <a:buClr>
                <a:schemeClr val="accent2"/>
              </a:buClr>
              <a:buFont typeface="Arial" panose="020B0604020202020204" pitchFamily="34" charset="0"/>
              <a:buChar char="•"/>
            </a:pPr>
            <a:r>
              <a:rPr lang="en-US" sz="2000" dirty="0">
                <a:solidFill>
                  <a:schemeClr val="tx1"/>
                </a:solidFill>
                <a:latin typeface="+mj-lt"/>
              </a:rPr>
              <a:t>Donotcall.gov </a:t>
            </a:r>
          </a:p>
          <a:p>
            <a:pPr>
              <a:lnSpc>
                <a:spcPct val="100000"/>
              </a:lnSpc>
              <a:buClr>
                <a:schemeClr val="accent2"/>
              </a:buClr>
              <a:buFont typeface="Arial" panose="020B0604020202020204" pitchFamily="34" charset="0"/>
              <a:buChar char="•"/>
            </a:pPr>
            <a:r>
              <a:rPr lang="en-US" sz="2000" dirty="0">
                <a:solidFill>
                  <a:schemeClr val="tx1"/>
                </a:solidFill>
                <a:latin typeface="+mj-lt"/>
              </a:rPr>
              <a:t>Ctia.org</a:t>
            </a:r>
          </a:p>
        </p:txBody>
      </p:sp>
      <p:sp>
        <p:nvSpPr>
          <p:cNvPr id="7" name="Text Placeholder 6">
            <a:extLst>
              <a:ext uri="{FF2B5EF4-FFF2-40B4-BE49-F238E27FC236}">
                <a16:creationId xmlns:a16="http://schemas.microsoft.com/office/drawing/2014/main" id="{D7C3B75E-8DEC-4ED2-B659-1E737054D78C}"/>
              </a:ext>
            </a:extLst>
          </p:cNvPr>
          <p:cNvSpPr>
            <a:spLocks noGrp="1"/>
          </p:cNvSpPr>
          <p:nvPr>
            <p:ph type="body" sz="quarter" idx="15"/>
          </p:nvPr>
        </p:nvSpPr>
        <p:spPr/>
        <p:txBody>
          <a:bodyPr/>
          <a:lstStyle/>
          <a:p>
            <a:endParaRPr lang="en-US" dirty="0"/>
          </a:p>
        </p:txBody>
      </p:sp>
      <p:sp>
        <p:nvSpPr>
          <p:cNvPr id="8" name="Rectangle 7">
            <a:extLst>
              <a:ext uri="{FF2B5EF4-FFF2-40B4-BE49-F238E27FC236}">
                <a16:creationId xmlns:a16="http://schemas.microsoft.com/office/drawing/2014/main" id="{BC0C84EB-3149-44A7-93A6-044825AF57A0}"/>
              </a:ext>
            </a:extLst>
          </p:cNvPr>
          <p:cNvSpPr/>
          <p:nvPr/>
        </p:nvSpPr>
        <p:spPr>
          <a:xfrm>
            <a:off x="8230058" y="2437445"/>
            <a:ext cx="3076351" cy="746358"/>
          </a:xfrm>
          <a:prstGeom prst="rect">
            <a:avLst/>
          </a:prstGeom>
        </p:spPr>
        <p:txBody>
          <a:bodyPr wrap="square">
            <a:spAutoFit/>
          </a:bodyPr>
          <a:lstStyle/>
          <a:p>
            <a:pPr marL="342900" indent="-342900">
              <a:spcBef>
                <a:spcPts val="300"/>
              </a:spcBef>
              <a:buClr>
                <a:schemeClr val="accent1"/>
              </a:buClr>
              <a:buFont typeface="Arial" panose="020B0604020202020204" pitchFamily="34" charset="0"/>
              <a:buChar char="•"/>
            </a:pPr>
            <a:r>
              <a:rPr lang="en-US" sz="2000" dirty="0">
                <a:latin typeface="+mj-lt"/>
              </a:rPr>
              <a:t>Password manager </a:t>
            </a:r>
          </a:p>
          <a:p>
            <a:pPr marL="342900" indent="-342900">
              <a:spcBef>
                <a:spcPts val="300"/>
              </a:spcBef>
              <a:buClr>
                <a:schemeClr val="accent1"/>
              </a:buClr>
              <a:buFont typeface="Arial" panose="020B0604020202020204" pitchFamily="34" charset="0"/>
              <a:buChar char="•"/>
            </a:pPr>
            <a:r>
              <a:rPr lang="en-US" sz="2000" dirty="0">
                <a:latin typeface="+mj-lt"/>
              </a:rPr>
              <a:t>Annualcreditreport.com </a:t>
            </a:r>
          </a:p>
        </p:txBody>
      </p:sp>
      <p:sp>
        <p:nvSpPr>
          <p:cNvPr id="11" name="Text Placeholder 5">
            <a:extLst>
              <a:ext uri="{FF2B5EF4-FFF2-40B4-BE49-F238E27FC236}">
                <a16:creationId xmlns:a16="http://schemas.microsoft.com/office/drawing/2014/main" id="{F116CF40-770E-492C-AB96-54F7200252E3}"/>
              </a:ext>
            </a:extLst>
          </p:cNvPr>
          <p:cNvSpPr txBox="1">
            <a:spLocks/>
          </p:cNvSpPr>
          <p:nvPr/>
        </p:nvSpPr>
        <p:spPr>
          <a:xfrm>
            <a:off x="4433528" y="2437445"/>
            <a:ext cx="2825303" cy="224676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6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accent2"/>
              </a:buClr>
              <a:buFont typeface="Arial" panose="020B0604020202020204" pitchFamily="34" charset="0"/>
              <a:buChar char="•"/>
            </a:pPr>
            <a:r>
              <a:rPr lang="en-US" sz="2000" dirty="0">
                <a:solidFill>
                  <a:schemeClr val="tx1"/>
                </a:solidFill>
                <a:latin typeface="+mj-lt"/>
              </a:rPr>
              <a:t>Ctia.org </a:t>
            </a:r>
          </a:p>
          <a:p>
            <a:pPr>
              <a:lnSpc>
                <a:spcPct val="100000"/>
              </a:lnSpc>
              <a:buClr>
                <a:schemeClr val="accent2"/>
              </a:buClr>
              <a:buFont typeface="Arial" panose="020B0604020202020204" pitchFamily="34" charset="0"/>
              <a:buChar char="•"/>
            </a:pPr>
            <a:r>
              <a:rPr lang="en-US" sz="2000" dirty="0">
                <a:solidFill>
                  <a:schemeClr val="tx1"/>
                </a:solidFill>
                <a:latin typeface="+mj-lt"/>
              </a:rPr>
              <a:t>Check URLs</a:t>
            </a:r>
          </a:p>
          <a:p>
            <a:pPr>
              <a:lnSpc>
                <a:spcPct val="100000"/>
              </a:lnSpc>
              <a:buClr>
                <a:schemeClr val="accent2"/>
              </a:buClr>
              <a:buFont typeface="Arial" panose="020B0604020202020204" pitchFamily="34" charset="0"/>
              <a:buChar char="•"/>
            </a:pPr>
            <a:r>
              <a:rPr lang="en-US" sz="2000" dirty="0">
                <a:solidFill>
                  <a:schemeClr val="tx1"/>
                </a:solidFill>
                <a:latin typeface="+mj-lt"/>
              </a:rPr>
              <a:t>Scan links, attachment, &amp; websites</a:t>
            </a:r>
          </a:p>
          <a:p>
            <a:pPr>
              <a:lnSpc>
                <a:spcPct val="100000"/>
              </a:lnSpc>
              <a:buClr>
                <a:schemeClr val="accent2"/>
              </a:buClr>
              <a:buFont typeface="Arial" panose="020B0604020202020204" pitchFamily="34" charset="0"/>
              <a:buChar char="•"/>
            </a:pPr>
            <a:r>
              <a:rPr lang="en-US" sz="2000" dirty="0">
                <a:solidFill>
                  <a:schemeClr val="tx1"/>
                </a:solidFill>
                <a:latin typeface="+mj-lt"/>
              </a:rPr>
              <a:t>VPN service </a:t>
            </a:r>
          </a:p>
          <a:p>
            <a:pPr>
              <a:lnSpc>
                <a:spcPct val="100000"/>
              </a:lnSpc>
              <a:buClr>
                <a:schemeClr val="accent2"/>
              </a:buClr>
              <a:buFont typeface="Arial" panose="020B0604020202020204" pitchFamily="34" charset="0"/>
              <a:buChar char="•"/>
            </a:pPr>
            <a:endParaRPr lang="en-US" sz="2000" dirty="0">
              <a:solidFill>
                <a:schemeClr val="tx1"/>
              </a:solidFill>
              <a:latin typeface="+mj-lt"/>
            </a:endParaRPr>
          </a:p>
        </p:txBody>
      </p:sp>
      <p:sp>
        <p:nvSpPr>
          <p:cNvPr id="10" name="Rectangle 9">
            <a:extLst>
              <a:ext uri="{FF2B5EF4-FFF2-40B4-BE49-F238E27FC236}">
                <a16:creationId xmlns:a16="http://schemas.microsoft.com/office/drawing/2014/main" id="{EEBE97E8-4993-49E1-BC07-F5AF6F6AC363}"/>
              </a:ext>
            </a:extLst>
          </p:cNvPr>
          <p:cNvSpPr/>
          <p:nvPr/>
        </p:nvSpPr>
        <p:spPr>
          <a:xfrm>
            <a:off x="8230058" y="3643932"/>
            <a:ext cx="3094460" cy="1554272"/>
          </a:xfrm>
          <a:prstGeom prst="rect">
            <a:avLst/>
          </a:prstGeom>
        </p:spPr>
        <p:txBody>
          <a:bodyPr wrap="square">
            <a:spAutoFit/>
          </a:bodyPr>
          <a:lstStyle/>
          <a:p>
            <a:pPr marL="342900" indent="-342900">
              <a:spcBef>
                <a:spcPts val="600"/>
              </a:spcBef>
              <a:buClr>
                <a:schemeClr val="accent1"/>
              </a:buClr>
              <a:buFont typeface="Arial" panose="020B0604020202020204" pitchFamily="34" charset="0"/>
              <a:buChar char="•"/>
            </a:pPr>
            <a:r>
              <a:rPr lang="en-US" sz="2000" dirty="0">
                <a:solidFill>
                  <a:srgbClr val="000000"/>
                </a:solidFill>
                <a:latin typeface="+mj-lt"/>
              </a:rPr>
              <a:t>If a victim:</a:t>
            </a:r>
          </a:p>
          <a:p>
            <a:pPr marL="342900" indent="-342900">
              <a:spcBef>
                <a:spcPts val="600"/>
              </a:spcBef>
              <a:buClr>
                <a:schemeClr val="accent1"/>
              </a:buClr>
              <a:buFont typeface="Arial" panose="020B0604020202020204" pitchFamily="34" charset="0"/>
              <a:buChar char="•"/>
            </a:pPr>
            <a:r>
              <a:rPr lang="en-US" sz="2000" dirty="0">
                <a:solidFill>
                  <a:srgbClr val="000000"/>
                </a:solidFill>
                <a:latin typeface="+mj-lt"/>
              </a:rPr>
              <a:t>Identitytheft.gov </a:t>
            </a:r>
          </a:p>
          <a:p>
            <a:pPr marL="342900" indent="-342900">
              <a:spcBef>
                <a:spcPts val="600"/>
              </a:spcBef>
              <a:buClr>
                <a:schemeClr val="accent1"/>
              </a:buClr>
              <a:buFont typeface="Arial" panose="020B0604020202020204" pitchFamily="34" charset="0"/>
              <a:buChar char="•"/>
            </a:pPr>
            <a:r>
              <a:rPr lang="en-US" sz="2000" dirty="0">
                <a:solidFill>
                  <a:srgbClr val="000000"/>
                </a:solidFill>
                <a:latin typeface="+mj-lt"/>
              </a:rPr>
              <a:t>ReportFraud.ftc.gov </a:t>
            </a:r>
          </a:p>
          <a:p>
            <a:pPr marL="342900" indent="-342900">
              <a:spcBef>
                <a:spcPts val="600"/>
              </a:spcBef>
              <a:buClr>
                <a:schemeClr val="accent1"/>
              </a:buClr>
              <a:buFont typeface="Arial" panose="020B0604020202020204" pitchFamily="34" charset="0"/>
              <a:buChar char="•"/>
            </a:pPr>
            <a:r>
              <a:rPr lang="en-US" sz="2000" dirty="0">
                <a:solidFill>
                  <a:srgbClr val="000000"/>
                </a:solidFill>
                <a:latin typeface="+mj-lt"/>
              </a:rPr>
              <a:t>Ic3.gov</a:t>
            </a:r>
          </a:p>
        </p:txBody>
      </p:sp>
      <p:sp>
        <p:nvSpPr>
          <p:cNvPr id="13" name="Rectangle 12">
            <a:extLst>
              <a:ext uri="{FF2B5EF4-FFF2-40B4-BE49-F238E27FC236}">
                <a16:creationId xmlns:a16="http://schemas.microsoft.com/office/drawing/2014/main" id="{9963EAB0-EA0C-4B05-99DB-0B531F400E35}"/>
              </a:ext>
            </a:extLst>
          </p:cNvPr>
          <p:cNvSpPr/>
          <p:nvPr/>
        </p:nvSpPr>
        <p:spPr>
          <a:xfrm>
            <a:off x="4294374" y="1752970"/>
            <a:ext cx="3630168" cy="521208"/>
          </a:xfrm>
          <a:prstGeom prst="rect">
            <a:avLst/>
          </a:prstGeom>
          <a:solidFill>
            <a:schemeClr val="accent2">
              <a:lumMod val="75000"/>
            </a:schemeClr>
          </a:solidFill>
        </p:spPr>
        <p:txBody>
          <a:bodyPr wrap="square" anchor="ctr">
            <a:noAutofit/>
          </a:bodyPr>
          <a:lstStyle/>
          <a:p>
            <a:pPr algn="ctr"/>
            <a:r>
              <a:rPr lang="en-US" b="1" dirty="0">
                <a:solidFill>
                  <a:schemeClr val="bg1"/>
                </a:solidFill>
                <a:latin typeface="+mj-lt"/>
              </a:rPr>
              <a:t>DIGITAL</a:t>
            </a:r>
          </a:p>
        </p:txBody>
      </p:sp>
      <p:sp>
        <p:nvSpPr>
          <p:cNvPr id="14" name="Rectangle 13">
            <a:extLst>
              <a:ext uri="{FF2B5EF4-FFF2-40B4-BE49-F238E27FC236}">
                <a16:creationId xmlns:a16="http://schemas.microsoft.com/office/drawing/2014/main" id="{914C9B8B-9D33-41CF-9FD0-D9815E060C9E}"/>
              </a:ext>
            </a:extLst>
          </p:cNvPr>
          <p:cNvSpPr/>
          <p:nvPr/>
        </p:nvSpPr>
        <p:spPr>
          <a:xfrm>
            <a:off x="419099" y="1752970"/>
            <a:ext cx="3569757" cy="521208"/>
          </a:xfrm>
          <a:prstGeom prst="rect">
            <a:avLst/>
          </a:prstGeom>
          <a:solidFill>
            <a:schemeClr val="accent2"/>
          </a:solidFill>
        </p:spPr>
        <p:txBody>
          <a:bodyPr wrap="square" anchor="ctr">
            <a:noAutofit/>
          </a:bodyPr>
          <a:lstStyle/>
          <a:p>
            <a:pPr algn="ctr"/>
            <a:r>
              <a:rPr lang="en-US" b="1" dirty="0">
                <a:solidFill>
                  <a:schemeClr val="bg1"/>
                </a:solidFill>
                <a:latin typeface="+mj-lt"/>
              </a:rPr>
              <a:t>DIRECT </a:t>
            </a:r>
          </a:p>
        </p:txBody>
      </p:sp>
      <p:cxnSp>
        <p:nvCxnSpPr>
          <p:cNvPr id="20" name="Straight Connector 19">
            <a:extLst>
              <a:ext uri="{FF2B5EF4-FFF2-40B4-BE49-F238E27FC236}">
                <a16:creationId xmlns:a16="http://schemas.microsoft.com/office/drawing/2014/main" id="{F8094BC6-924D-4EFD-B8D2-CE9A31334CF7}"/>
              </a:ext>
            </a:extLst>
          </p:cNvPr>
          <p:cNvCxnSpPr>
            <a:cxnSpLocks/>
          </p:cNvCxnSpPr>
          <p:nvPr/>
        </p:nvCxnSpPr>
        <p:spPr>
          <a:xfrm>
            <a:off x="8230058" y="3413867"/>
            <a:ext cx="2981511"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F2A725-FB2B-43CB-A668-CF8304F49878}"/>
              </a:ext>
            </a:extLst>
          </p:cNvPr>
          <p:cNvCxnSpPr>
            <a:cxnSpLocks/>
          </p:cNvCxnSpPr>
          <p:nvPr/>
        </p:nvCxnSpPr>
        <p:spPr>
          <a:xfrm>
            <a:off x="4141615" y="2489965"/>
            <a:ext cx="0" cy="2915412"/>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8985A2-CC90-4584-8891-D6EBB9416392}"/>
              </a:ext>
            </a:extLst>
          </p:cNvPr>
          <p:cNvCxnSpPr>
            <a:cxnSpLocks/>
          </p:cNvCxnSpPr>
          <p:nvPr/>
        </p:nvCxnSpPr>
        <p:spPr>
          <a:xfrm>
            <a:off x="8055045" y="1752970"/>
            <a:ext cx="0" cy="3652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9D6626-2AD2-437D-97CD-5617EF584A60}"/>
              </a:ext>
            </a:extLst>
          </p:cNvPr>
          <p:cNvSpPr txBox="1"/>
          <p:nvPr/>
        </p:nvSpPr>
        <p:spPr>
          <a:xfrm>
            <a:off x="5404757" y="440871"/>
            <a:ext cx="2825301" cy="369332"/>
          </a:xfrm>
          <a:prstGeom prst="rect">
            <a:avLst/>
          </a:prstGeom>
          <a:noFill/>
        </p:spPr>
        <p:txBody>
          <a:bodyPr wrap="square" rtlCol="0">
            <a:spAutoFit/>
          </a:bodyPr>
          <a:lstStyle/>
          <a:p>
            <a:endParaRPr lang="en-US" dirty="0"/>
          </a:p>
        </p:txBody>
      </p:sp>
      <p:sp>
        <p:nvSpPr>
          <p:cNvPr id="22" name="Rectangle 21">
            <a:extLst>
              <a:ext uri="{FF2B5EF4-FFF2-40B4-BE49-F238E27FC236}">
                <a16:creationId xmlns:a16="http://schemas.microsoft.com/office/drawing/2014/main" id="{7014869B-E1A3-471B-AEC1-A311D6456FEA}"/>
              </a:ext>
            </a:extLst>
          </p:cNvPr>
          <p:cNvSpPr/>
          <p:nvPr/>
        </p:nvSpPr>
        <p:spPr>
          <a:xfrm>
            <a:off x="8230058" y="1752970"/>
            <a:ext cx="3630168" cy="521208"/>
          </a:xfrm>
          <a:prstGeom prst="rect">
            <a:avLst/>
          </a:prstGeom>
          <a:solidFill>
            <a:schemeClr val="accent1"/>
          </a:solidFill>
        </p:spPr>
        <p:txBody>
          <a:bodyPr wrap="square" anchor="ctr">
            <a:noAutofit/>
          </a:bodyPr>
          <a:lstStyle/>
          <a:p>
            <a:pPr algn="ctr"/>
            <a:r>
              <a:rPr lang="en-US" b="1" dirty="0">
                <a:solidFill>
                  <a:schemeClr val="bg1"/>
                </a:solidFill>
                <a:latin typeface="+mj-lt"/>
              </a:rPr>
              <a:t>PREVENTION</a:t>
            </a:r>
          </a:p>
        </p:txBody>
      </p:sp>
      <p:sp>
        <p:nvSpPr>
          <p:cNvPr id="28" name="Text Placeholder 27">
            <a:extLst>
              <a:ext uri="{FF2B5EF4-FFF2-40B4-BE49-F238E27FC236}">
                <a16:creationId xmlns:a16="http://schemas.microsoft.com/office/drawing/2014/main" id="{6C32A121-50E4-40EB-8B0C-83D83029D2BF}"/>
              </a:ext>
            </a:extLst>
          </p:cNvPr>
          <p:cNvSpPr>
            <a:spLocks noGrp="1"/>
          </p:cNvSpPr>
          <p:nvPr>
            <p:ph type="body" sz="quarter" idx="13"/>
          </p:nvPr>
        </p:nvSpPr>
        <p:spPr>
          <a:xfrm>
            <a:off x="392676" y="6114089"/>
            <a:ext cx="11418324" cy="439736"/>
          </a:xfrm>
        </p:spPr>
        <p:txBody>
          <a:bodyPr/>
          <a:lstStyle/>
          <a:p>
            <a:r>
              <a:rPr lang="en-US" dirty="0"/>
              <a:t>MFS® does not provide cyber security advice. The information contained within this material is for awareness purposes only, given the rapid pace of change in technology, the digital world and cyber threats. Third-party websites and applications are not affiliated with MFS, and MFS is not responsible  for their content or content changes or for any negative effect of software installations on  clients’ devices, misuse of data collected by any third-party services, or changes in the quality  of services.</a:t>
            </a:r>
          </a:p>
        </p:txBody>
      </p:sp>
    </p:spTree>
    <p:extLst>
      <p:ext uri="{BB962C8B-B14F-4D97-AF65-F5344CB8AC3E}">
        <p14:creationId xmlns:p14="http://schemas.microsoft.com/office/powerpoint/2010/main" val="395517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5" name="Text Placeholder 4"/>
          <p:cNvSpPr>
            <a:spLocks noGrp="1"/>
          </p:cNvSpPr>
          <p:nvPr>
            <p:ph type="body" idx="14"/>
          </p:nvPr>
        </p:nvSpPr>
        <p:spPr/>
        <p:txBody>
          <a:bodyPr>
            <a:normAutofit lnSpcReduction="10000"/>
          </a:bodyPr>
          <a:lstStyle/>
          <a:p>
            <a:endParaRPr lang="en-US"/>
          </a:p>
        </p:txBody>
      </p:sp>
    </p:spTree>
    <p:extLst>
      <p:ext uri="{BB962C8B-B14F-4D97-AF65-F5344CB8AC3E}">
        <p14:creationId xmlns:p14="http://schemas.microsoft.com/office/powerpoint/2010/main" val="16558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690579-2B60-442E-95D0-27F507B4CD53}"/>
              </a:ext>
            </a:extLst>
          </p:cNvPr>
          <p:cNvSpPr>
            <a:spLocks noGrp="1"/>
          </p:cNvSpPr>
          <p:nvPr>
            <p:ph type="body" idx="13"/>
          </p:nvPr>
        </p:nvSpPr>
        <p:spPr/>
        <p:txBody>
          <a:bodyPr/>
          <a:lstStyle/>
          <a:p>
            <a:r>
              <a:rPr lang="en-US" dirty="0"/>
              <a:t>Additional slides </a:t>
            </a:r>
          </a:p>
        </p:txBody>
      </p:sp>
      <p:sp>
        <p:nvSpPr>
          <p:cNvPr id="3" name="Slide Number Placeholder 2">
            <a:extLst>
              <a:ext uri="{FF2B5EF4-FFF2-40B4-BE49-F238E27FC236}">
                <a16:creationId xmlns:a16="http://schemas.microsoft.com/office/drawing/2014/main" id="{7CBC2C7F-6C0D-47D1-9E8E-231008CEA091}"/>
              </a:ext>
            </a:extLst>
          </p:cNvPr>
          <p:cNvSpPr>
            <a:spLocks noGrp="1"/>
          </p:cNvSpPr>
          <p:nvPr>
            <p:ph type="sldNum" sz="quarter" idx="4294967295"/>
          </p:nvPr>
        </p:nvSpPr>
        <p:spPr>
          <a:xfrm>
            <a:off x="11412538" y="6591300"/>
            <a:ext cx="379412" cy="130175"/>
          </a:xfrm>
        </p:spPr>
        <p:txBody>
          <a:bodyPr/>
          <a:lstStyle/>
          <a:p>
            <a:fld id="{496F6AEA-BFCE-644B-B5DE-06784F16BF6E}" type="slidenum">
              <a:rPr lang="en-US" smtClean="0">
                <a:solidFill>
                  <a:srgbClr val="474C55"/>
                </a:solidFill>
              </a:rPr>
              <a:pPr/>
              <a:t>28</a:t>
            </a:fld>
            <a:endParaRPr lang="en-US" dirty="0">
              <a:solidFill>
                <a:srgbClr val="474C55"/>
              </a:solidFill>
            </a:endParaRPr>
          </a:p>
        </p:txBody>
      </p:sp>
    </p:spTree>
    <p:extLst>
      <p:ext uri="{BB962C8B-B14F-4D97-AF65-F5344CB8AC3E}">
        <p14:creationId xmlns:p14="http://schemas.microsoft.com/office/powerpoint/2010/main" val="47244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866A-85BB-49BE-8213-3D7A271BA679}"/>
              </a:ext>
            </a:extLst>
          </p:cNvPr>
          <p:cNvSpPr>
            <a:spLocks noGrp="1"/>
          </p:cNvSpPr>
          <p:nvPr>
            <p:ph type="title"/>
          </p:nvPr>
        </p:nvSpPr>
        <p:spPr>
          <a:xfrm>
            <a:off x="297873" y="0"/>
            <a:ext cx="10196945" cy="985550"/>
          </a:xfrm>
        </p:spPr>
        <p:txBody>
          <a:bodyPr/>
          <a:lstStyle/>
          <a:p>
            <a:r>
              <a:rPr lang="en-US" dirty="0"/>
              <a:t>Are You Already a Victim? </a:t>
            </a:r>
          </a:p>
        </p:txBody>
      </p:sp>
      <p:sp>
        <p:nvSpPr>
          <p:cNvPr id="3" name="Slide Number Placeholder 2">
            <a:extLst>
              <a:ext uri="{FF2B5EF4-FFF2-40B4-BE49-F238E27FC236}">
                <a16:creationId xmlns:a16="http://schemas.microsoft.com/office/drawing/2014/main" id="{D39F21A1-AD44-4272-9818-35BAAD201B07}"/>
              </a:ext>
            </a:extLst>
          </p:cNvPr>
          <p:cNvSpPr>
            <a:spLocks noGrp="1"/>
          </p:cNvSpPr>
          <p:nvPr>
            <p:ph type="sldNum" sz="quarter" idx="10"/>
          </p:nvPr>
        </p:nvSpPr>
        <p:spPr>
          <a:xfrm>
            <a:off x="11425881" y="6591925"/>
            <a:ext cx="378829" cy="129550"/>
          </a:xfrm>
        </p:spPr>
        <p:txBody>
          <a:bodyPr/>
          <a:lstStyle/>
          <a:p>
            <a:fld id="{496F6AEA-BFCE-644B-B5DE-06784F16BF6E}" type="slidenum">
              <a:rPr lang="en-US" smtClean="0"/>
              <a:pPr/>
              <a:t>29</a:t>
            </a:fld>
            <a:endParaRPr lang="en-US" dirty="0"/>
          </a:p>
        </p:txBody>
      </p:sp>
      <p:sp>
        <p:nvSpPr>
          <p:cNvPr id="45" name="Text Placeholder 44">
            <a:extLst>
              <a:ext uri="{FF2B5EF4-FFF2-40B4-BE49-F238E27FC236}">
                <a16:creationId xmlns:a16="http://schemas.microsoft.com/office/drawing/2014/main" id="{6AAD88A9-8043-4E98-B1A8-3971E2CDB54D}"/>
              </a:ext>
            </a:extLst>
          </p:cNvPr>
          <p:cNvSpPr>
            <a:spLocks noGrp="1"/>
          </p:cNvSpPr>
          <p:nvPr>
            <p:ph type="body" sz="quarter" idx="12"/>
          </p:nvPr>
        </p:nvSpPr>
        <p:spPr/>
        <p:txBody>
          <a:bodyPr/>
          <a:lstStyle/>
          <a:p>
            <a:endParaRPr lang="en-US"/>
          </a:p>
        </p:txBody>
      </p:sp>
      <p:sp>
        <p:nvSpPr>
          <p:cNvPr id="46" name="Text Placeholder 45">
            <a:extLst>
              <a:ext uri="{FF2B5EF4-FFF2-40B4-BE49-F238E27FC236}">
                <a16:creationId xmlns:a16="http://schemas.microsoft.com/office/drawing/2014/main" id="{9D9F5954-F922-4D2A-986B-DF7D9626E37C}"/>
              </a:ext>
            </a:extLst>
          </p:cNvPr>
          <p:cNvSpPr>
            <a:spLocks noGrp="1"/>
          </p:cNvSpPr>
          <p:nvPr>
            <p:ph type="body" sz="quarter" idx="15"/>
          </p:nvPr>
        </p:nvSpPr>
        <p:spPr/>
        <p:txBody>
          <a:bodyPr/>
          <a:lstStyle/>
          <a:p>
            <a:r>
              <a:rPr lang="en-US" dirty="0"/>
              <a:t>There have been many large-scale data breaches </a:t>
            </a:r>
          </a:p>
        </p:txBody>
      </p:sp>
      <p:sp>
        <p:nvSpPr>
          <p:cNvPr id="15" name="Text Placeholder 14">
            <a:extLst>
              <a:ext uri="{FF2B5EF4-FFF2-40B4-BE49-F238E27FC236}">
                <a16:creationId xmlns:a16="http://schemas.microsoft.com/office/drawing/2014/main" id="{FF48DC16-0430-43E8-BD83-CCB8A26915BC}"/>
              </a:ext>
            </a:extLst>
          </p:cNvPr>
          <p:cNvSpPr>
            <a:spLocks noGrp="1"/>
          </p:cNvSpPr>
          <p:nvPr>
            <p:ph type="body" sz="quarter" idx="16"/>
          </p:nvPr>
        </p:nvSpPr>
        <p:spPr>
          <a:xfrm>
            <a:off x="390525" y="6169865"/>
            <a:ext cx="11414185" cy="385477"/>
          </a:xfrm>
        </p:spPr>
        <p:txBody>
          <a:bodyPr>
            <a:noAutofit/>
          </a:bodyPr>
          <a:lstStyle/>
          <a:p>
            <a:pPr>
              <a:spcBef>
                <a:spcPts val="0"/>
              </a:spcBef>
            </a:pPr>
            <a:r>
              <a:rPr lang="en-US" dirty="0"/>
              <a:t>MFS®  is not affiliated with the entities above. These entities/products/links are being provided as a convenience and for informational purposes only; they do not constitute the approval or endorsement of MFS. </a:t>
            </a:r>
          </a:p>
          <a:p>
            <a:pPr>
              <a:spcBef>
                <a:spcPts val="0"/>
              </a:spcBef>
            </a:pPr>
            <a:r>
              <a:rPr lang="en-US" dirty="0"/>
              <a:t>Sources: The 15 biggest data breaches of the 21st century," CSO, July 2021. "Equifax Data Breach Settlement," Federal Trade Commission, January 2020.</a:t>
            </a:r>
          </a:p>
        </p:txBody>
      </p:sp>
      <p:sp>
        <p:nvSpPr>
          <p:cNvPr id="20" name="Rectangle 9">
            <a:extLst>
              <a:ext uri="{FF2B5EF4-FFF2-40B4-BE49-F238E27FC236}">
                <a16:creationId xmlns:a16="http://schemas.microsoft.com/office/drawing/2014/main" id="{6FAFD36D-6117-4572-ABB6-18E9CA49CC3F}"/>
              </a:ext>
            </a:extLst>
          </p:cNvPr>
          <p:cNvSpPr>
            <a:spLocks noChangeArrowheads="1"/>
          </p:cNvSpPr>
          <p:nvPr/>
        </p:nvSpPr>
        <p:spPr bwMode="auto">
          <a:xfrm>
            <a:off x="1017121" y="4068888"/>
            <a:ext cx="1058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150M</a:t>
            </a:r>
            <a:br>
              <a:rPr kumimoji="0" lang="en-US" altLang="en-US"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ACCOUNTS</a:t>
            </a:r>
            <a:endParaRPr kumimoji="0" lang="en-US" altLang="en-US" b="0" i="0" u="none" strike="noStrike" cap="none" normalizeH="0" baseline="0" dirty="0">
              <a:ln>
                <a:noFill/>
              </a:ln>
              <a:effectLst/>
            </a:endParaRPr>
          </a:p>
        </p:txBody>
      </p:sp>
      <p:sp>
        <p:nvSpPr>
          <p:cNvPr id="28" name="Rectangle 13">
            <a:extLst>
              <a:ext uri="{FF2B5EF4-FFF2-40B4-BE49-F238E27FC236}">
                <a16:creationId xmlns:a16="http://schemas.microsoft.com/office/drawing/2014/main" id="{1D660B3D-CD0B-4C1A-B0BE-D1AC309240AF}"/>
              </a:ext>
            </a:extLst>
          </p:cNvPr>
          <p:cNvSpPr>
            <a:spLocks noChangeArrowheads="1"/>
          </p:cNvSpPr>
          <p:nvPr/>
        </p:nvSpPr>
        <p:spPr bwMode="auto">
          <a:xfrm>
            <a:off x="10120294" y="1516363"/>
            <a:ext cx="11117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360M</a:t>
            </a:r>
            <a:br>
              <a:rPr kumimoji="0" lang="en-US" altLang="en-US"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 ACCOUNTS</a:t>
            </a:r>
            <a:endParaRPr kumimoji="0" lang="en-US" altLang="en-US" b="0" i="0" u="none" strike="noStrike" cap="none" normalizeH="0" baseline="0" dirty="0">
              <a:ln>
                <a:noFill/>
              </a:ln>
              <a:effectLst/>
            </a:endParaRPr>
          </a:p>
        </p:txBody>
      </p:sp>
      <p:sp>
        <p:nvSpPr>
          <p:cNvPr id="30" name="Rectangle 15">
            <a:extLst>
              <a:ext uri="{FF2B5EF4-FFF2-40B4-BE49-F238E27FC236}">
                <a16:creationId xmlns:a16="http://schemas.microsoft.com/office/drawing/2014/main" id="{EAFE9CD8-A5CD-464F-81B0-1E3483BD75F0}"/>
              </a:ext>
            </a:extLst>
          </p:cNvPr>
          <p:cNvSpPr>
            <a:spLocks noChangeArrowheads="1"/>
          </p:cNvSpPr>
          <p:nvPr/>
        </p:nvSpPr>
        <p:spPr bwMode="auto">
          <a:xfrm>
            <a:off x="3239974" y="2623463"/>
            <a:ext cx="1058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500M</a:t>
            </a:r>
            <a:br>
              <a:rPr kumimoji="0" lang="en-US" altLang="en-US" sz="2200"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ACCOUNTS</a:t>
            </a:r>
            <a:endParaRPr kumimoji="0" lang="en-US" altLang="en-US" sz="2200" b="0" i="0" u="none" strike="noStrike" cap="none" normalizeH="0" baseline="0" dirty="0">
              <a:ln>
                <a:noFill/>
              </a:ln>
              <a:effectLst/>
            </a:endParaRPr>
          </a:p>
        </p:txBody>
      </p:sp>
      <p:sp>
        <p:nvSpPr>
          <p:cNvPr id="34" name="Rectangle 19">
            <a:extLst>
              <a:ext uri="{FF2B5EF4-FFF2-40B4-BE49-F238E27FC236}">
                <a16:creationId xmlns:a16="http://schemas.microsoft.com/office/drawing/2014/main" id="{9B5A344D-2502-4073-8D4A-6BFF955E0B3A}"/>
              </a:ext>
            </a:extLst>
          </p:cNvPr>
          <p:cNvSpPr>
            <a:spLocks noChangeArrowheads="1"/>
          </p:cNvSpPr>
          <p:nvPr/>
        </p:nvSpPr>
        <p:spPr bwMode="auto">
          <a:xfrm>
            <a:off x="10067716" y="3901079"/>
            <a:ext cx="1058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700M</a:t>
            </a:r>
            <a:br>
              <a:rPr kumimoji="0" lang="en-US" altLang="en-US"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ACCOUNTS</a:t>
            </a:r>
            <a:endParaRPr kumimoji="0" lang="en-US" altLang="en-US" b="0" i="0" u="none" strike="noStrike" cap="none" normalizeH="0" baseline="0" dirty="0">
              <a:ln>
                <a:noFill/>
              </a:ln>
              <a:effectLst/>
            </a:endParaRPr>
          </a:p>
        </p:txBody>
      </p:sp>
      <p:sp>
        <p:nvSpPr>
          <p:cNvPr id="32" name="Rectangle 17">
            <a:extLst>
              <a:ext uri="{FF2B5EF4-FFF2-40B4-BE49-F238E27FC236}">
                <a16:creationId xmlns:a16="http://schemas.microsoft.com/office/drawing/2014/main" id="{A2F6DFB9-2DCA-4655-BA1A-5ABB26BA39AD}"/>
              </a:ext>
            </a:extLst>
          </p:cNvPr>
          <p:cNvSpPr>
            <a:spLocks noChangeArrowheads="1"/>
          </p:cNvSpPr>
          <p:nvPr/>
        </p:nvSpPr>
        <p:spPr bwMode="auto">
          <a:xfrm>
            <a:off x="8028832" y="2624461"/>
            <a:ext cx="9370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533M</a:t>
            </a:r>
            <a:br>
              <a:rPr kumimoji="0" lang="en-US" altLang="en-US"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ACOUNTS</a:t>
            </a:r>
            <a:endParaRPr kumimoji="0" lang="en-US" altLang="en-US" b="0" i="0" u="none" strike="noStrike" cap="none" normalizeH="0" baseline="0" dirty="0">
              <a:ln>
                <a:noFill/>
              </a:ln>
              <a:effectLst/>
            </a:endParaRPr>
          </a:p>
        </p:txBody>
      </p:sp>
      <p:sp>
        <p:nvSpPr>
          <p:cNvPr id="18" name="Rectangle 7">
            <a:extLst>
              <a:ext uri="{FF2B5EF4-FFF2-40B4-BE49-F238E27FC236}">
                <a16:creationId xmlns:a16="http://schemas.microsoft.com/office/drawing/2014/main" id="{BCAA93E2-E957-4B6C-A43D-B612CB492B6E}"/>
              </a:ext>
            </a:extLst>
          </p:cNvPr>
          <p:cNvSpPr>
            <a:spLocks noChangeArrowheads="1"/>
          </p:cNvSpPr>
          <p:nvPr/>
        </p:nvSpPr>
        <p:spPr bwMode="auto">
          <a:xfrm>
            <a:off x="948911" y="1535712"/>
            <a:ext cx="1058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148M</a:t>
            </a:r>
            <a:br>
              <a:rPr kumimoji="0" lang="en-US" altLang="en-US" sz="3600"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ACCOUNTS</a:t>
            </a:r>
            <a:endParaRPr kumimoji="0" lang="en-US" altLang="en-US" b="0" i="0" u="none" strike="noStrike" cap="none" normalizeH="0" baseline="0" dirty="0">
              <a:ln>
                <a:noFill/>
              </a:ln>
              <a:effectLst/>
            </a:endParaRPr>
          </a:p>
        </p:txBody>
      </p:sp>
      <p:pic>
        <p:nvPicPr>
          <p:cNvPr id="62" name="Picture 61" descr="Text&#10;&#10;Description automatically generated with medium confidence">
            <a:extLst>
              <a:ext uri="{FF2B5EF4-FFF2-40B4-BE49-F238E27FC236}">
                <a16:creationId xmlns:a16="http://schemas.microsoft.com/office/drawing/2014/main" id="{A76EB3C2-636F-401C-A56B-B0B179686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053" y="2276756"/>
            <a:ext cx="1698597" cy="1133007"/>
          </a:xfrm>
          <a:prstGeom prst="rect">
            <a:avLst/>
          </a:prstGeom>
        </p:spPr>
      </p:pic>
      <p:sp>
        <p:nvSpPr>
          <p:cNvPr id="7" name="TextBox 6">
            <a:extLst>
              <a:ext uri="{FF2B5EF4-FFF2-40B4-BE49-F238E27FC236}">
                <a16:creationId xmlns:a16="http://schemas.microsoft.com/office/drawing/2014/main" id="{58530456-6A0A-4191-9D97-5E57C9390D7A}"/>
              </a:ext>
            </a:extLst>
          </p:cNvPr>
          <p:cNvSpPr txBox="1"/>
          <p:nvPr/>
        </p:nvSpPr>
        <p:spPr>
          <a:xfrm>
            <a:off x="5445373" y="1044520"/>
            <a:ext cx="1301254" cy="830997"/>
          </a:xfrm>
          <a:prstGeom prst="rect">
            <a:avLst/>
          </a:prstGeom>
          <a:noFill/>
        </p:spPr>
        <p:txBody>
          <a:bodyPr wrap="none" rtlCol="0">
            <a:spAutoFit/>
          </a:bodyPr>
          <a:lstStyle/>
          <a:p>
            <a:pPr algn="ctr"/>
            <a:r>
              <a:rPr lang="en-US" sz="2800" b="1" dirty="0"/>
              <a:t>3B</a:t>
            </a:r>
            <a:br>
              <a:rPr lang="en-US" sz="2200" b="1" dirty="0"/>
            </a:br>
            <a:r>
              <a:rPr lang="en-US" b="1" dirty="0"/>
              <a:t>ACCOUNTS</a:t>
            </a:r>
            <a:r>
              <a:rPr lang="en-US" sz="2000" b="1" dirty="0"/>
              <a:t> </a:t>
            </a:r>
            <a:endParaRPr lang="en-US" sz="2200" b="1" dirty="0"/>
          </a:p>
        </p:txBody>
      </p:sp>
      <p:sp>
        <p:nvSpPr>
          <p:cNvPr id="23" name="Rectangle 11">
            <a:extLst>
              <a:ext uri="{FF2B5EF4-FFF2-40B4-BE49-F238E27FC236}">
                <a16:creationId xmlns:a16="http://schemas.microsoft.com/office/drawing/2014/main" id="{0AC2050F-7649-4F12-8CE1-7629E9387D0D}"/>
              </a:ext>
            </a:extLst>
          </p:cNvPr>
          <p:cNvSpPr>
            <a:spLocks noChangeArrowheads="1"/>
          </p:cNvSpPr>
          <p:nvPr/>
        </p:nvSpPr>
        <p:spPr bwMode="auto">
          <a:xfrm>
            <a:off x="5566560" y="3705753"/>
            <a:ext cx="1058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Calibri" panose="020F0502020204030204" pitchFamily="34" charset="0"/>
              </a:rPr>
              <a:t>153M</a:t>
            </a:r>
            <a:br>
              <a:rPr kumimoji="0" lang="en-US" altLang="en-US" b="1" i="0" u="none" strike="noStrike" cap="none" normalizeH="0" baseline="0" dirty="0">
                <a:ln>
                  <a:noFill/>
                </a:ln>
                <a:effectLst/>
                <a:latin typeface="Calibri" panose="020F0502020204030204" pitchFamily="34" charset="0"/>
              </a:rPr>
            </a:br>
            <a:r>
              <a:rPr kumimoji="0" lang="en-US" altLang="en-US" b="1" i="0" u="none" strike="noStrike" cap="none" normalizeH="0" baseline="0" dirty="0">
                <a:ln>
                  <a:noFill/>
                </a:ln>
                <a:effectLst/>
                <a:latin typeface="Calibri" panose="020F0502020204030204" pitchFamily="34" charset="0"/>
              </a:rPr>
              <a:t>ACCOUNTS</a:t>
            </a:r>
            <a:endParaRPr kumimoji="0" lang="en-US" altLang="en-US" b="0" i="0" u="none" strike="noStrike" cap="none" normalizeH="0" baseline="0" dirty="0">
              <a:ln>
                <a:noFill/>
              </a:ln>
              <a:effectLst/>
            </a:endParaRPr>
          </a:p>
        </p:txBody>
      </p:sp>
      <p:pic>
        <p:nvPicPr>
          <p:cNvPr id="61" name="Picture 60" descr="A screenshot of a video game&#10;&#10;Description automatically generated with medium confidence">
            <a:extLst>
              <a:ext uri="{FF2B5EF4-FFF2-40B4-BE49-F238E27FC236}">
                <a16:creationId xmlns:a16="http://schemas.microsoft.com/office/drawing/2014/main" id="{7D9357A6-EC22-4B01-9F1A-47D3F3A01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8251" y="4464797"/>
            <a:ext cx="1915499" cy="1127682"/>
          </a:xfrm>
          <a:prstGeom prst="rect">
            <a:avLst/>
          </a:prstGeom>
        </p:spPr>
      </p:pic>
      <p:pic>
        <p:nvPicPr>
          <p:cNvPr id="63" name="Picture 62" descr="A computer on a desk&#10;&#10;Description automatically generated with medium confidence">
            <a:extLst>
              <a:ext uri="{FF2B5EF4-FFF2-40B4-BE49-F238E27FC236}">
                <a16:creationId xmlns:a16="http://schemas.microsoft.com/office/drawing/2014/main" id="{B500D739-0EDA-40EA-A430-A2B10EC99F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34176" y="1875343"/>
            <a:ext cx="1723648" cy="1137921"/>
          </a:xfrm>
          <a:prstGeom prst="rect">
            <a:avLst/>
          </a:prstGeom>
        </p:spPr>
      </p:pic>
      <p:pic>
        <p:nvPicPr>
          <p:cNvPr id="65" name="Picture 64" descr="A picture containing person, cellphone&#10;&#10;Description automatically generated">
            <a:extLst>
              <a:ext uri="{FF2B5EF4-FFF2-40B4-BE49-F238E27FC236}">
                <a16:creationId xmlns:a16="http://schemas.microsoft.com/office/drawing/2014/main" id="{AC45920F-9863-4BDF-92E6-82F08C9345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6701" y="4802854"/>
            <a:ext cx="1379720" cy="920813"/>
          </a:xfrm>
          <a:prstGeom prst="rect">
            <a:avLst/>
          </a:prstGeom>
        </p:spPr>
      </p:pic>
      <p:pic>
        <p:nvPicPr>
          <p:cNvPr id="66" name="Picture 65" descr="A picture containing text, person, hand&#10;&#10;Description automatically generated">
            <a:extLst>
              <a:ext uri="{FF2B5EF4-FFF2-40B4-BE49-F238E27FC236}">
                <a16:creationId xmlns:a16="http://schemas.microsoft.com/office/drawing/2014/main" id="{A61AF18B-8B61-4FBD-AEBD-AEF4BE8607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5947" y="2253892"/>
            <a:ext cx="1634727" cy="1089818"/>
          </a:xfrm>
          <a:prstGeom prst="rect">
            <a:avLst/>
          </a:prstGeom>
        </p:spPr>
      </p:pic>
      <p:pic>
        <p:nvPicPr>
          <p:cNvPr id="67" name="Picture 66">
            <a:extLst>
              <a:ext uri="{FF2B5EF4-FFF2-40B4-BE49-F238E27FC236}">
                <a16:creationId xmlns:a16="http://schemas.microsoft.com/office/drawing/2014/main" id="{0F220DF2-C9D2-45BD-A712-D48218CA5F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41669" y="4630968"/>
            <a:ext cx="1710974" cy="1055631"/>
          </a:xfrm>
          <a:prstGeom prst="rect">
            <a:avLst/>
          </a:prstGeom>
        </p:spPr>
      </p:pic>
      <p:pic>
        <p:nvPicPr>
          <p:cNvPr id="68" name="Picture 67" descr="A building with a body of water in the background&#10;&#10;Description automatically generated with low confidence">
            <a:extLst>
              <a:ext uri="{FF2B5EF4-FFF2-40B4-BE49-F238E27FC236}">
                <a16:creationId xmlns:a16="http://schemas.microsoft.com/office/drawing/2014/main" id="{1C9C9E13-15EE-401C-83D4-F7FE84195C0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52050" y="3375201"/>
            <a:ext cx="1634728" cy="990040"/>
          </a:xfrm>
          <a:prstGeom prst="rect">
            <a:avLst/>
          </a:prstGeom>
        </p:spPr>
      </p:pic>
      <p:pic>
        <p:nvPicPr>
          <p:cNvPr id="5" name="Picture 4" descr="A picture containing person, standing, group, posing&#10;&#10;Description automatically generated">
            <a:extLst>
              <a:ext uri="{FF2B5EF4-FFF2-40B4-BE49-F238E27FC236}">
                <a16:creationId xmlns:a16="http://schemas.microsoft.com/office/drawing/2014/main" id="{482059E2-9A8A-4AEA-B221-72E6E372240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25239" y="3375202"/>
            <a:ext cx="1915499" cy="990039"/>
          </a:xfrm>
          <a:prstGeom prst="rect">
            <a:avLst/>
          </a:prstGeom>
        </p:spPr>
      </p:pic>
    </p:spTree>
    <p:extLst>
      <p:ext uri="{BB962C8B-B14F-4D97-AF65-F5344CB8AC3E}">
        <p14:creationId xmlns:p14="http://schemas.microsoft.com/office/powerpoint/2010/main" val="334018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7"/>
          <p:cNvSpPr>
            <a:spLocks noGrp="1"/>
          </p:cNvSpPr>
          <p:nvPr>
            <p:ph type="body" sz="quarter" idx="4294967295"/>
          </p:nvPr>
        </p:nvSpPr>
        <p:spPr>
          <a:xfrm>
            <a:off x="551574" y="2178347"/>
            <a:ext cx="3336792" cy="2320706"/>
          </a:xfrm>
          <a:prstGeom prst="rect">
            <a:avLst/>
          </a:prstGeom>
          <a:solidFill>
            <a:schemeClr val="accent1"/>
          </a:solidFill>
        </p:spPr>
        <p:txBody>
          <a:bodyPr lIns="0" tIns="1097280" rIns="0" bIns="640080" anchor="ctr">
            <a:noAutofit/>
          </a:bodyPr>
          <a:lstStyle/>
          <a:p>
            <a:pPr marL="0" indent="0" algn="ctr">
              <a:buClr>
                <a:schemeClr val="bg1"/>
              </a:buClr>
              <a:buNone/>
            </a:pPr>
            <a:r>
              <a:rPr lang="en-US" sz="2000" b="1" dirty="0">
                <a:solidFill>
                  <a:schemeClr val="bg1"/>
                </a:solidFill>
              </a:rPr>
              <a:t>Types of threats and attacks</a:t>
            </a:r>
          </a:p>
        </p:txBody>
      </p:sp>
      <p:sp>
        <p:nvSpPr>
          <p:cNvPr id="34" name="Text Placeholder 7"/>
          <p:cNvSpPr txBox="1">
            <a:spLocks/>
          </p:cNvSpPr>
          <p:nvPr/>
        </p:nvSpPr>
        <p:spPr>
          <a:xfrm>
            <a:off x="4392725" y="2178347"/>
            <a:ext cx="3336792" cy="2320706"/>
          </a:xfrm>
          <a:prstGeom prst="rect">
            <a:avLst/>
          </a:prstGeom>
          <a:solidFill>
            <a:schemeClr val="tx2"/>
          </a:solidFill>
        </p:spPr>
        <p:txBody>
          <a:bodyPr vert="horz" wrap="none" lIns="91440" tIns="731520" rIns="9144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None/>
            </a:pPr>
            <a:r>
              <a:rPr lang="en-US" sz="2000" b="1" dirty="0">
                <a:solidFill>
                  <a:schemeClr val="bg1"/>
                </a:solidFill>
              </a:rPr>
              <a:t>Prevention tips and ways </a:t>
            </a:r>
            <a:br>
              <a:rPr lang="en-US" sz="2000" b="1" dirty="0">
                <a:solidFill>
                  <a:schemeClr val="bg1"/>
                </a:solidFill>
              </a:rPr>
            </a:br>
            <a:r>
              <a:rPr lang="en-US" sz="2000" b="1" dirty="0">
                <a:solidFill>
                  <a:schemeClr val="bg1"/>
                </a:solidFill>
              </a:rPr>
              <a:t>to fight back</a:t>
            </a:r>
          </a:p>
        </p:txBody>
      </p:sp>
      <p:sp>
        <p:nvSpPr>
          <p:cNvPr id="35" name="Text Placeholder 7"/>
          <p:cNvSpPr txBox="1">
            <a:spLocks/>
          </p:cNvSpPr>
          <p:nvPr/>
        </p:nvSpPr>
        <p:spPr>
          <a:xfrm>
            <a:off x="8233876" y="2178347"/>
            <a:ext cx="3336792" cy="2320706"/>
          </a:xfrm>
          <a:prstGeom prst="rect">
            <a:avLst/>
          </a:prstGeom>
          <a:solidFill>
            <a:schemeClr val="accent2"/>
          </a:solidFill>
        </p:spPr>
        <p:txBody>
          <a:bodyPr vert="horz" wrap="none" lIns="91440" tIns="731520" rIns="9144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None/>
            </a:pPr>
            <a:r>
              <a:rPr lang="en-US" sz="2000" b="1" dirty="0">
                <a:solidFill>
                  <a:schemeClr val="bg1"/>
                </a:solidFill>
              </a:rPr>
              <a:t>Actions to take </a:t>
            </a:r>
            <a:br>
              <a:rPr lang="en-US" sz="2000" b="1" dirty="0">
                <a:solidFill>
                  <a:schemeClr val="bg1"/>
                </a:solidFill>
              </a:rPr>
            </a:br>
            <a:r>
              <a:rPr lang="en-US" sz="2000" b="1" dirty="0">
                <a:solidFill>
                  <a:schemeClr val="bg1"/>
                </a:solidFill>
              </a:rPr>
              <a:t>if scammed</a:t>
            </a:r>
          </a:p>
        </p:txBody>
      </p:sp>
      <p:sp>
        <p:nvSpPr>
          <p:cNvPr id="2" name="Title 1"/>
          <p:cNvSpPr>
            <a:spLocks noGrp="1"/>
          </p:cNvSpPr>
          <p:nvPr>
            <p:ph type="title"/>
          </p:nvPr>
        </p:nvSpPr>
        <p:spPr/>
        <p:txBody>
          <a:bodyPr/>
          <a:lstStyle/>
          <a:p>
            <a:r>
              <a:rPr lang="en-US" dirty="0"/>
              <a:t>Agenda</a:t>
            </a:r>
          </a:p>
        </p:txBody>
      </p:sp>
      <p:sp>
        <p:nvSpPr>
          <p:cNvPr id="3" name="Slide Number Placeholder 2"/>
          <p:cNvSpPr>
            <a:spLocks noGrp="1"/>
          </p:cNvSpPr>
          <p:nvPr>
            <p:ph type="sldNum" sz="quarter" idx="10"/>
          </p:nvPr>
        </p:nvSpPr>
        <p:spPr/>
        <p:txBody>
          <a:bodyPr/>
          <a:lstStyle/>
          <a:p>
            <a:fld id="{496F6AEA-BFCE-644B-B5DE-06784F16BF6E}" type="slidenum">
              <a:rPr lang="en-US" smtClean="0"/>
              <a:pPr/>
              <a:t>3</a:t>
            </a:fld>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19" name="Text Placeholder 18"/>
          <p:cNvSpPr>
            <a:spLocks noGrp="1"/>
          </p:cNvSpPr>
          <p:nvPr>
            <p:ph type="body" sz="quarter" idx="15"/>
          </p:nvPr>
        </p:nvSpPr>
        <p:spPr/>
        <p:txBody>
          <a:bodyPr/>
          <a:lstStyle/>
          <a:p>
            <a:r>
              <a:rPr lang="en-US" dirty="0"/>
              <a:t>What you need to know</a:t>
            </a:r>
          </a:p>
        </p:txBody>
      </p:sp>
      <p:grpSp>
        <p:nvGrpSpPr>
          <p:cNvPr id="50" name="Group 49"/>
          <p:cNvGrpSpPr/>
          <p:nvPr/>
        </p:nvGrpSpPr>
        <p:grpSpPr>
          <a:xfrm>
            <a:off x="977914" y="3748926"/>
            <a:ext cx="2484112" cy="407798"/>
            <a:chOff x="1348699" y="3989577"/>
            <a:chExt cx="2484112" cy="407798"/>
          </a:xfrm>
        </p:grpSpPr>
        <p:sp>
          <p:nvSpPr>
            <p:cNvPr id="22" name="TextBox 21"/>
            <p:cNvSpPr txBox="1"/>
            <p:nvPr/>
          </p:nvSpPr>
          <p:spPr>
            <a:xfrm>
              <a:off x="1348699" y="3989577"/>
              <a:ext cx="756773" cy="369332"/>
            </a:xfrm>
            <a:prstGeom prst="rect">
              <a:avLst/>
            </a:prstGeom>
            <a:noFill/>
          </p:spPr>
          <p:txBody>
            <a:bodyPr wrap="square" lIns="0" rIns="0" rtlCol="0">
              <a:spAutoFit/>
            </a:bodyPr>
            <a:lstStyle/>
            <a:p>
              <a:pPr algn="ctr"/>
              <a:r>
                <a:rPr lang="en-US" dirty="0">
                  <a:solidFill>
                    <a:schemeClr val="bg1"/>
                  </a:solidFill>
                </a:rPr>
                <a:t>Direct</a:t>
              </a:r>
            </a:p>
          </p:txBody>
        </p:sp>
        <p:sp>
          <p:nvSpPr>
            <p:cNvPr id="44" name="TextBox 43"/>
            <p:cNvSpPr txBox="1"/>
            <p:nvPr/>
          </p:nvSpPr>
          <p:spPr>
            <a:xfrm>
              <a:off x="2210190" y="3989577"/>
              <a:ext cx="758952" cy="369332"/>
            </a:xfrm>
            <a:prstGeom prst="rect">
              <a:avLst/>
            </a:prstGeom>
            <a:noFill/>
          </p:spPr>
          <p:txBody>
            <a:bodyPr wrap="square" lIns="0" rIns="0" rtlCol="0">
              <a:spAutoFit/>
            </a:bodyPr>
            <a:lstStyle/>
            <a:p>
              <a:pPr algn="ctr"/>
              <a:r>
                <a:rPr lang="en-US" dirty="0">
                  <a:solidFill>
                    <a:schemeClr val="bg1"/>
                  </a:solidFill>
                </a:rPr>
                <a:t>Digital</a:t>
              </a:r>
            </a:p>
          </p:txBody>
        </p:sp>
        <p:sp>
          <p:nvSpPr>
            <p:cNvPr id="45" name="TextBox 44"/>
            <p:cNvSpPr txBox="1"/>
            <p:nvPr/>
          </p:nvSpPr>
          <p:spPr>
            <a:xfrm>
              <a:off x="3073859" y="3989577"/>
              <a:ext cx="758952" cy="369332"/>
            </a:xfrm>
            <a:prstGeom prst="rect">
              <a:avLst/>
            </a:prstGeom>
            <a:noFill/>
          </p:spPr>
          <p:txBody>
            <a:bodyPr wrap="square" lIns="0" rIns="0" rtlCol="0">
              <a:spAutoFit/>
            </a:bodyPr>
            <a:lstStyle/>
            <a:p>
              <a:pPr algn="ctr"/>
              <a:r>
                <a:rPr lang="en-US" dirty="0">
                  <a:solidFill>
                    <a:schemeClr val="bg1"/>
                  </a:solidFill>
                </a:rPr>
                <a:t>Hybrid</a:t>
              </a:r>
            </a:p>
          </p:txBody>
        </p:sp>
        <p:cxnSp>
          <p:nvCxnSpPr>
            <p:cNvPr id="47" name="Straight Connector 46"/>
            <p:cNvCxnSpPr/>
            <p:nvPr/>
          </p:nvCxnSpPr>
          <p:spPr>
            <a:xfrm>
              <a:off x="2157831" y="4010214"/>
              <a:ext cx="0" cy="3871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21501" y="4010214"/>
              <a:ext cx="0" cy="3871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Freeform 236">
            <a:extLst>
              <a:ext uri="{FF2B5EF4-FFF2-40B4-BE49-F238E27FC236}">
                <a16:creationId xmlns:a16="http://schemas.microsoft.com/office/drawing/2014/main" id="{D0FC2F8E-C943-4FD4-9769-BA3760C71A3D}"/>
              </a:ext>
            </a:extLst>
          </p:cNvPr>
          <p:cNvSpPr>
            <a:spLocks noEditPoints="1"/>
          </p:cNvSpPr>
          <p:nvPr/>
        </p:nvSpPr>
        <p:spPr bwMode="auto">
          <a:xfrm>
            <a:off x="5722363" y="2453876"/>
            <a:ext cx="677517" cy="671035"/>
          </a:xfrm>
          <a:custGeom>
            <a:avLst/>
            <a:gdLst>
              <a:gd name="T0" fmla="*/ 101 w 202"/>
              <a:gd name="T1" fmla="*/ 0 h 200"/>
              <a:gd name="T2" fmla="*/ 0 w 202"/>
              <a:gd name="T3" fmla="*/ 100 h 200"/>
              <a:gd name="T4" fmla="*/ 101 w 202"/>
              <a:gd name="T5" fmla="*/ 200 h 200"/>
              <a:gd name="T6" fmla="*/ 202 w 202"/>
              <a:gd name="T7" fmla="*/ 100 h 200"/>
              <a:gd name="T8" fmla="*/ 101 w 202"/>
              <a:gd name="T9" fmla="*/ 0 h 200"/>
              <a:gd name="T10" fmla="*/ 101 w 202"/>
              <a:gd name="T11" fmla="*/ 190 h 200"/>
              <a:gd name="T12" fmla="*/ 10 w 202"/>
              <a:gd name="T13" fmla="*/ 100 h 200"/>
              <a:gd name="T14" fmla="*/ 101 w 202"/>
              <a:gd name="T15" fmla="*/ 10 h 200"/>
              <a:gd name="T16" fmla="*/ 192 w 202"/>
              <a:gd name="T17" fmla="*/ 100 h 200"/>
              <a:gd name="T18" fmla="*/ 101 w 202"/>
              <a:gd name="T19" fmla="*/ 190 h 200"/>
              <a:gd name="T20" fmla="*/ 83 w 202"/>
              <a:gd name="T21" fmla="*/ 125 h 200"/>
              <a:gd name="T22" fmla="*/ 55 w 202"/>
              <a:gd name="T23" fmla="*/ 96 h 200"/>
              <a:gd name="T24" fmla="*/ 47 w 202"/>
              <a:gd name="T25" fmla="*/ 104 h 200"/>
              <a:gd name="T26" fmla="*/ 76 w 202"/>
              <a:gd name="T27" fmla="*/ 132 h 200"/>
              <a:gd name="T28" fmla="*/ 83 w 202"/>
              <a:gd name="T29" fmla="*/ 139 h 200"/>
              <a:gd name="T30" fmla="*/ 155 w 202"/>
              <a:gd name="T31" fmla="*/ 68 h 200"/>
              <a:gd name="T32" fmla="*/ 148 w 202"/>
              <a:gd name="T33" fmla="*/ 61 h 200"/>
              <a:gd name="T34" fmla="*/ 83 w 202"/>
              <a:gd name="T35"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00">
                <a:moveTo>
                  <a:pt x="101" y="0"/>
                </a:moveTo>
                <a:cubicBezTo>
                  <a:pt x="45" y="0"/>
                  <a:pt x="0" y="45"/>
                  <a:pt x="0" y="100"/>
                </a:cubicBezTo>
                <a:cubicBezTo>
                  <a:pt x="0" y="155"/>
                  <a:pt x="45" y="200"/>
                  <a:pt x="101" y="200"/>
                </a:cubicBezTo>
                <a:cubicBezTo>
                  <a:pt x="157" y="200"/>
                  <a:pt x="202" y="155"/>
                  <a:pt x="202" y="100"/>
                </a:cubicBezTo>
                <a:cubicBezTo>
                  <a:pt x="202" y="45"/>
                  <a:pt x="157" y="0"/>
                  <a:pt x="101" y="0"/>
                </a:cubicBezTo>
                <a:moveTo>
                  <a:pt x="101" y="190"/>
                </a:moveTo>
                <a:cubicBezTo>
                  <a:pt x="51" y="190"/>
                  <a:pt x="10" y="149"/>
                  <a:pt x="10" y="100"/>
                </a:cubicBezTo>
                <a:cubicBezTo>
                  <a:pt x="10" y="51"/>
                  <a:pt x="51" y="10"/>
                  <a:pt x="101" y="10"/>
                </a:cubicBezTo>
                <a:cubicBezTo>
                  <a:pt x="151" y="10"/>
                  <a:pt x="192" y="51"/>
                  <a:pt x="192" y="100"/>
                </a:cubicBezTo>
                <a:cubicBezTo>
                  <a:pt x="192" y="149"/>
                  <a:pt x="151" y="190"/>
                  <a:pt x="101" y="190"/>
                </a:cubicBezTo>
                <a:moveTo>
                  <a:pt x="83" y="125"/>
                </a:moveTo>
                <a:cubicBezTo>
                  <a:pt x="55" y="96"/>
                  <a:pt x="55" y="96"/>
                  <a:pt x="55" y="96"/>
                </a:cubicBezTo>
                <a:cubicBezTo>
                  <a:pt x="47" y="104"/>
                  <a:pt x="47" y="104"/>
                  <a:pt x="47" y="104"/>
                </a:cubicBezTo>
                <a:cubicBezTo>
                  <a:pt x="76" y="132"/>
                  <a:pt x="76" y="132"/>
                  <a:pt x="76" y="132"/>
                </a:cubicBezTo>
                <a:cubicBezTo>
                  <a:pt x="83" y="139"/>
                  <a:pt x="83" y="139"/>
                  <a:pt x="83" y="139"/>
                </a:cubicBezTo>
                <a:cubicBezTo>
                  <a:pt x="155" y="68"/>
                  <a:pt x="155" y="68"/>
                  <a:pt x="155" y="68"/>
                </a:cubicBezTo>
                <a:cubicBezTo>
                  <a:pt x="148" y="61"/>
                  <a:pt x="148" y="61"/>
                  <a:pt x="148" y="61"/>
                </a:cubicBezTo>
                <a:lnTo>
                  <a:pt x="83"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17" name="Freeform 162">
            <a:extLst>
              <a:ext uri="{FF2B5EF4-FFF2-40B4-BE49-F238E27FC236}">
                <a16:creationId xmlns:a16="http://schemas.microsoft.com/office/drawing/2014/main" id="{0E4E522A-DB22-46C3-8D7F-25C077522C0B}"/>
              </a:ext>
            </a:extLst>
          </p:cNvPr>
          <p:cNvSpPr>
            <a:spLocks noEditPoints="1"/>
          </p:cNvSpPr>
          <p:nvPr/>
        </p:nvSpPr>
        <p:spPr bwMode="auto">
          <a:xfrm>
            <a:off x="1869662" y="2552433"/>
            <a:ext cx="700616" cy="572478"/>
          </a:xfrm>
          <a:custGeom>
            <a:avLst/>
            <a:gdLst>
              <a:gd name="T0" fmla="*/ 93 w 186"/>
              <a:gd name="T1" fmla="*/ 42 h 152"/>
              <a:gd name="T2" fmla="*/ 85 w 186"/>
              <a:gd name="T3" fmla="*/ 51 h 152"/>
              <a:gd name="T4" fmla="*/ 89 w 186"/>
              <a:gd name="T5" fmla="*/ 97 h 152"/>
              <a:gd name="T6" fmla="*/ 93 w 186"/>
              <a:gd name="T7" fmla="*/ 101 h 152"/>
              <a:gd name="T8" fmla="*/ 97 w 186"/>
              <a:gd name="T9" fmla="*/ 97 h 152"/>
              <a:gd name="T10" fmla="*/ 101 w 186"/>
              <a:gd name="T11" fmla="*/ 51 h 152"/>
              <a:gd name="T12" fmla="*/ 93 w 186"/>
              <a:gd name="T13" fmla="*/ 42 h 152"/>
              <a:gd name="T14" fmla="*/ 93 w 186"/>
              <a:gd name="T15" fmla="*/ 110 h 152"/>
              <a:gd name="T16" fmla="*/ 85 w 186"/>
              <a:gd name="T17" fmla="*/ 118 h 152"/>
              <a:gd name="T18" fmla="*/ 93 w 186"/>
              <a:gd name="T19" fmla="*/ 127 h 152"/>
              <a:gd name="T20" fmla="*/ 101 w 186"/>
              <a:gd name="T21" fmla="*/ 118 h 152"/>
              <a:gd name="T22" fmla="*/ 93 w 186"/>
              <a:gd name="T23" fmla="*/ 110 h 152"/>
              <a:gd name="T24" fmla="*/ 184 w 186"/>
              <a:gd name="T25" fmla="*/ 127 h 152"/>
              <a:gd name="T26" fmla="*/ 108 w 186"/>
              <a:gd name="T27" fmla="*/ 9 h 152"/>
              <a:gd name="T28" fmla="*/ 93 w 186"/>
              <a:gd name="T29" fmla="*/ 0 h 152"/>
              <a:gd name="T30" fmla="*/ 78 w 186"/>
              <a:gd name="T31" fmla="*/ 9 h 152"/>
              <a:gd name="T32" fmla="*/ 2 w 186"/>
              <a:gd name="T33" fmla="*/ 127 h 152"/>
              <a:gd name="T34" fmla="*/ 0 w 186"/>
              <a:gd name="T35" fmla="*/ 135 h 152"/>
              <a:gd name="T36" fmla="*/ 17 w 186"/>
              <a:gd name="T37" fmla="*/ 152 h 152"/>
              <a:gd name="T38" fmla="*/ 169 w 186"/>
              <a:gd name="T39" fmla="*/ 152 h 152"/>
              <a:gd name="T40" fmla="*/ 186 w 186"/>
              <a:gd name="T41" fmla="*/ 135 h 152"/>
              <a:gd name="T42" fmla="*/ 184 w 186"/>
              <a:gd name="T43" fmla="*/ 127 h 152"/>
              <a:gd name="T44" fmla="*/ 169 w 186"/>
              <a:gd name="T45" fmla="*/ 144 h 152"/>
              <a:gd name="T46" fmla="*/ 17 w 186"/>
              <a:gd name="T47" fmla="*/ 144 h 152"/>
              <a:gd name="T48" fmla="*/ 9 w 186"/>
              <a:gd name="T49" fmla="*/ 135 h 152"/>
              <a:gd name="T50" fmla="*/ 9 w 186"/>
              <a:gd name="T51" fmla="*/ 132 h 152"/>
              <a:gd name="T52" fmla="*/ 9 w 186"/>
              <a:gd name="T53" fmla="*/ 131 h 152"/>
              <a:gd name="T54" fmla="*/ 85 w 186"/>
              <a:gd name="T55" fmla="*/ 13 h 152"/>
              <a:gd name="T56" fmla="*/ 86 w 186"/>
              <a:gd name="T57" fmla="*/ 13 h 152"/>
              <a:gd name="T58" fmla="*/ 93 w 186"/>
              <a:gd name="T59" fmla="*/ 9 h 152"/>
              <a:gd name="T60" fmla="*/ 100 w 186"/>
              <a:gd name="T61" fmla="*/ 12 h 152"/>
              <a:gd name="T62" fmla="*/ 101 w 186"/>
              <a:gd name="T63" fmla="*/ 13 h 152"/>
              <a:gd name="T64" fmla="*/ 177 w 186"/>
              <a:gd name="T65" fmla="*/ 131 h 152"/>
              <a:gd name="T66" fmla="*/ 177 w 186"/>
              <a:gd name="T67" fmla="*/ 132 h 152"/>
              <a:gd name="T68" fmla="*/ 177 w 186"/>
              <a:gd name="T69" fmla="*/ 135 h 152"/>
              <a:gd name="T70" fmla="*/ 169 w 186"/>
              <a:gd name="T7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52">
                <a:moveTo>
                  <a:pt x="93" y="42"/>
                </a:moveTo>
                <a:cubicBezTo>
                  <a:pt x="88" y="42"/>
                  <a:pt x="85" y="46"/>
                  <a:pt x="85" y="51"/>
                </a:cubicBezTo>
                <a:cubicBezTo>
                  <a:pt x="89" y="97"/>
                  <a:pt x="89" y="97"/>
                  <a:pt x="89" y="97"/>
                </a:cubicBezTo>
                <a:cubicBezTo>
                  <a:pt x="89" y="99"/>
                  <a:pt x="91" y="101"/>
                  <a:pt x="93" y="101"/>
                </a:cubicBezTo>
                <a:cubicBezTo>
                  <a:pt x="95" y="101"/>
                  <a:pt x="97" y="99"/>
                  <a:pt x="97" y="97"/>
                </a:cubicBezTo>
                <a:cubicBezTo>
                  <a:pt x="101" y="51"/>
                  <a:pt x="101" y="51"/>
                  <a:pt x="101" y="51"/>
                </a:cubicBezTo>
                <a:cubicBezTo>
                  <a:pt x="101" y="46"/>
                  <a:pt x="98" y="42"/>
                  <a:pt x="93" y="42"/>
                </a:cubicBezTo>
                <a:close/>
                <a:moveTo>
                  <a:pt x="93" y="110"/>
                </a:moveTo>
                <a:cubicBezTo>
                  <a:pt x="88" y="110"/>
                  <a:pt x="85" y="114"/>
                  <a:pt x="85" y="118"/>
                </a:cubicBezTo>
                <a:cubicBezTo>
                  <a:pt x="85" y="123"/>
                  <a:pt x="88" y="127"/>
                  <a:pt x="93" y="127"/>
                </a:cubicBezTo>
                <a:cubicBezTo>
                  <a:pt x="98" y="127"/>
                  <a:pt x="101" y="123"/>
                  <a:pt x="101" y="118"/>
                </a:cubicBezTo>
                <a:cubicBezTo>
                  <a:pt x="101" y="114"/>
                  <a:pt x="98" y="110"/>
                  <a:pt x="93" y="110"/>
                </a:cubicBezTo>
                <a:close/>
                <a:moveTo>
                  <a:pt x="184" y="127"/>
                </a:moveTo>
                <a:cubicBezTo>
                  <a:pt x="108" y="9"/>
                  <a:pt x="108" y="9"/>
                  <a:pt x="108" y="9"/>
                </a:cubicBezTo>
                <a:cubicBezTo>
                  <a:pt x="108" y="9"/>
                  <a:pt x="104" y="0"/>
                  <a:pt x="93" y="0"/>
                </a:cubicBezTo>
                <a:cubicBezTo>
                  <a:pt x="83" y="0"/>
                  <a:pt x="78" y="9"/>
                  <a:pt x="78" y="9"/>
                </a:cubicBezTo>
                <a:cubicBezTo>
                  <a:pt x="2" y="127"/>
                  <a:pt x="2" y="127"/>
                  <a:pt x="2" y="127"/>
                </a:cubicBezTo>
                <a:cubicBezTo>
                  <a:pt x="2" y="127"/>
                  <a:pt x="0" y="130"/>
                  <a:pt x="0" y="135"/>
                </a:cubicBezTo>
                <a:cubicBezTo>
                  <a:pt x="0" y="144"/>
                  <a:pt x="8" y="152"/>
                  <a:pt x="17" y="152"/>
                </a:cubicBezTo>
                <a:cubicBezTo>
                  <a:pt x="169" y="152"/>
                  <a:pt x="169" y="152"/>
                  <a:pt x="169" y="152"/>
                </a:cubicBezTo>
                <a:cubicBezTo>
                  <a:pt x="178" y="152"/>
                  <a:pt x="186" y="144"/>
                  <a:pt x="186" y="135"/>
                </a:cubicBezTo>
                <a:cubicBezTo>
                  <a:pt x="186" y="129"/>
                  <a:pt x="184" y="127"/>
                  <a:pt x="184" y="127"/>
                </a:cubicBezTo>
                <a:close/>
                <a:moveTo>
                  <a:pt x="169" y="144"/>
                </a:moveTo>
                <a:cubicBezTo>
                  <a:pt x="17" y="144"/>
                  <a:pt x="17" y="144"/>
                  <a:pt x="17" y="144"/>
                </a:cubicBezTo>
                <a:cubicBezTo>
                  <a:pt x="12" y="144"/>
                  <a:pt x="9" y="140"/>
                  <a:pt x="9" y="135"/>
                </a:cubicBezTo>
                <a:cubicBezTo>
                  <a:pt x="9" y="133"/>
                  <a:pt x="9" y="132"/>
                  <a:pt x="9" y="132"/>
                </a:cubicBezTo>
                <a:cubicBezTo>
                  <a:pt x="9" y="132"/>
                  <a:pt x="9" y="132"/>
                  <a:pt x="9" y="131"/>
                </a:cubicBezTo>
                <a:cubicBezTo>
                  <a:pt x="85" y="13"/>
                  <a:pt x="85" y="13"/>
                  <a:pt x="85" y="13"/>
                </a:cubicBezTo>
                <a:cubicBezTo>
                  <a:pt x="86" y="13"/>
                  <a:pt x="86" y="13"/>
                  <a:pt x="86" y="13"/>
                </a:cubicBezTo>
                <a:cubicBezTo>
                  <a:pt x="86" y="13"/>
                  <a:pt x="88" y="9"/>
                  <a:pt x="93" y="9"/>
                </a:cubicBezTo>
                <a:cubicBezTo>
                  <a:pt x="98" y="9"/>
                  <a:pt x="100" y="12"/>
                  <a:pt x="100" y="12"/>
                </a:cubicBezTo>
                <a:cubicBezTo>
                  <a:pt x="100" y="13"/>
                  <a:pt x="100" y="13"/>
                  <a:pt x="101" y="13"/>
                </a:cubicBezTo>
                <a:cubicBezTo>
                  <a:pt x="177" y="131"/>
                  <a:pt x="177" y="131"/>
                  <a:pt x="177" y="131"/>
                </a:cubicBezTo>
                <a:cubicBezTo>
                  <a:pt x="177" y="132"/>
                  <a:pt x="177" y="132"/>
                  <a:pt x="177" y="132"/>
                </a:cubicBezTo>
                <a:cubicBezTo>
                  <a:pt x="177" y="132"/>
                  <a:pt x="177" y="133"/>
                  <a:pt x="177" y="135"/>
                </a:cubicBezTo>
                <a:cubicBezTo>
                  <a:pt x="177" y="140"/>
                  <a:pt x="174" y="144"/>
                  <a:pt x="169" y="144"/>
                </a:cubicBezTo>
                <a:close/>
              </a:path>
            </a:pathLst>
          </a:custGeom>
          <a:solidFill>
            <a:schemeClr val="bg1"/>
          </a:solidFill>
          <a:ln w="6350">
            <a:solidFill>
              <a:schemeClr val="bg1"/>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74C55"/>
              </a:solidFill>
              <a:effectLst/>
              <a:uLnTx/>
              <a:uFillTx/>
              <a:latin typeface="Calibri" panose="020F0502020204030204"/>
              <a:ea typeface="+mn-ea"/>
              <a:cs typeface="+mn-cs"/>
            </a:endParaRPr>
          </a:p>
        </p:txBody>
      </p:sp>
      <p:grpSp>
        <p:nvGrpSpPr>
          <p:cNvPr id="18" name="Group 14">
            <a:extLst>
              <a:ext uri="{FF2B5EF4-FFF2-40B4-BE49-F238E27FC236}">
                <a16:creationId xmlns:a16="http://schemas.microsoft.com/office/drawing/2014/main" id="{21902445-1DFD-491B-87A0-D8860158C07B}"/>
              </a:ext>
            </a:extLst>
          </p:cNvPr>
          <p:cNvGrpSpPr>
            <a:grpSpLocks noChangeAspect="1"/>
          </p:cNvGrpSpPr>
          <p:nvPr/>
        </p:nvGrpSpPr>
        <p:grpSpPr bwMode="auto">
          <a:xfrm>
            <a:off x="9495880" y="2480026"/>
            <a:ext cx="812784" cy="644885"/>
            <a:chOff x="4310" y="1126"/>
            <a:chExt cx="426" cy="338"/>
          </a:xfrm>
          <a:solidFill>
            <a:schemeClr val="bg1"/>
          </a:solidFill>
        </p:grpSpPr>
        <p:sp>
          <p:nvSpPr>
            <p:cNvPr id="20" name="Freeform 15">
              <a:extLst>
                <a:ext uri="{FF2B5EF4-FFF2-40B4-BE49-F238E27FC236}">
                  <a16:creationId xmlns:a16="http://schemas.microsoft.com/office/drawing/2014/main" id="{7A93452E-F66B-41BA-BCFD-1D7910DF3A77}"/>
                </a:ext>
              </a:extLst>
            </p:cNvPr>
            <p:cNvSpPr>
              <a:spLocks/>
            </p:cNvSpPr>
            <p:nvPr/>
          </p:nvSpPr>
          <p:spPr bwMode="auto">
            <a:xfrm>
              <a:off x="4405" y="1126"/>
              <a:ext cx="331" cy="338"/>
            </a:xfrm>
            <a:custGeom>
              <a:avLst/>
              <a:gdLst>
                <a:gd name="T0" fmla="*/ 78 w 160"/>
                <a:gd name="T1" fmla="*/ 0 h 163"/>
                <a:gd name="T2" fmla="*/ 1 w 160"/>
                <a:gd name="T3" fmla="*/ 55 h 163"/>
                <a:gd name="T4" fmla="*/ 4 w 160"/>
                <a:gd name="T5" fmla="*/ 61 h 163"/>
                <a:gd name="T6" fmla="*/ 7 w 160"/>
                <a:gd name="T7" fmla="*/ 61 h 163"/>
                <a:gd name="T8" fmla="*/ 9 w 160"/>
                <a:gd name="T9" fmla="*/ 58 h 163"/>
                <a:gd name="T10" fmla="*/ 78 w 160"/>
                <a:gd name="T11" fmla="*/ 8 h 163"/>
                <a:gd name="T12" fmla="*/ 151 w 160"/>
                <a:gd name="T13" fmla="*/ 81 h 163"/>
                <a:gd name="T14" fmla="*/ 78 w 160"/>
                <a:gd name="T15" fmla="*/ 154 h 163"/>
                <a:gd name="T16" fmla="*/ 9 w 160"/>
                <a:gd name="T17" fmla="*/ 102 h 163"/>
                <a:gd name="T18" fmla="*/ 4 w 160"/>
                <a:gd name="T19" fmla="*/ 99 h 163"/>
                <a:gd name="T20" fmla="*/ 3 w 160"/>
                <a:gd name="T21" fmla="*/ 99 h 163"/>
                <a:gd name="T22" fmla="*/ 1 w 160"/>
                <a:gd name="T23" fmla="*/ 101 h 163"/>
                <a:gd name="T24" fmla="*/ 0 w 160"/>
                <a:gd name="T25" fmla="*/ 105 h 163"/>
                <a:gd name="T26" fmla="*/ 78 w 160"/>
                <a:gd name="T27" fmla="*/ 163 h 163"/>
                <a:gd name="T28" fmla="*/ 160 w 160"/>
                <a:gd name="T29" fmla="*/ 81 h 163"/>
                <a:gd name="T30" fmla="*/ 78 w 160"/>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78" y="0"/>
                  </a:moveTo>
                  <a:cubicBezTo>
                    <a:pt x="43" y="0"/>
                    <a:pt x="12" y="22"/>
                    <a:pt x="1" y="55"/>
                  </a:cubicBezTo>
                  <a:cubicBezTo>
                    <a:pt x="0" y="58"/>
                    <a:pt x="1" y="60"/>
                    <a:pt x="4" y="61"/>
                  </a:cubicBezTo>
                  <a:cubicBezTo>
                    <a:pt x="5" y="61"/>
                    <a:pt x="6" y="61"/>
                    <a:pt x="7" y="61"/>
                  </a:cubicBezTo>
                  <a:cubicBezTo>
                    <a:pt x="8" y="60"/>
                    <a:pt x="9" y="59"/>
                    <a:pt x="9" y="58"/>
                  </a:cubicBezTo>
                  <a:cubicBezTo>
                    <a:pt x="19" y="28"/>
                    <a:pt x="47" y="8"/>
                    <a:pt x="78" y="8"/>
                  </a:cubicBezTo>
                  <a:cubicBezTo>
                    <a:pt x="118" y="8"/>
                    <a:pt x="151" y="41"/>
                    <a:pt x="151" y="81"/>
                  </a:cubicBezTo>
                  <a:cubicBezTo>
                    <a:pt x="151" y="121"/>
                    <a:pt x="118" y="154"/>
                    <a:pt x="78" y="154"/>
                  </a:cubicBezTo>
                  <a:cubicBezTo>
                    <a:pt x="46" y="154"/>
                    <a:pt x="18" y="133"/>
                    <a:pt x="9" y="102"/>
                  </a:cubicBezTo>
                  <a:cubicBezTo>
                    <a:pt x="8" y="100"/>
                    <a:pt x="6" y="99"/>
                    <a:pt x="4" y="99"/>
                  </a:cubicBezTo>
                  <a:cubicBezTo>
                    <a:pt x="4" y="99"/>
                    <a:pt x="4" y="99"/>
                    <a:pt x="3" y="99"/>
                  </a:cubicBezTo>
                  <a:cubicBezTo>
                    <a:pt x="2" y="100"/>
                    <a:pt x="1" y="100"/>
                    <a:pt x="1" y="101"/>
                  </a:cubicBezTo>
                  <a:cubicBezTo>
                    <a:pt x="0" y="102"/>
                    <a:pt x="0" y="104"/>
                    <a:pt x="0" y="105"/>
                  </a:cubicBezTo>
                  <a:cubicBezTo>
                    <a:pt x="11" y="139"/>
                    <a:pt x="43" y="163"/>
                    <a:pt x="78" y="163"/>
                  </a:cubicBezTo>
                  <a:cubicBezTo>
                    <a:pt x="123" y="163"/>
                    <a:pt x="160" y="126"/>
                    <a:pt x="160" y="81"/>
                  </a:cubicBezTo>
                  <a:cubicBezTo>
                    <a:pt x="160" y="36"/>
                    <a:pt x="123" y="0"/>
                    <a:pt x="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21" name="Freeform 16">
              <a:extLst>
                <a:ext uri="{FF2B5EF4-FFF2-40B4-BE49-F238E27FC236}">
                  <a16:creationId xmlns:a16="http://schemas.microsoft.com/office/drawing/2014/main" id="{380BAF78-9A05-457F-BABA-450C820DB8DD}"/>
                </a:ext>
              </a:extLst>
            </p:cNvPr>
            <p:cNvSpPr>
              <a:spLocks/>
            </p:cNvSpPr>
            <p:nvPr/>
          </p:nvSpPr>
          <p:spPr bwMode="auto">
            <a:xfrm>
              <a:off x="4446" y="1170"/>
              <a:ext cx="244" cy="249"/>
            </a:xfrm>
            <a:custGeom>
              <a:avLst/>
              <a:gdLst>
                <a:gd name="T0" fmla="*/ 9 w 118"/>
                <a:gd name="T1" fmla="*/ 73 h 120"/>
                <a:gd name="T2" fmla="*/ 4 w 118"/>
                <a:gd name="T3" fmla="*/ 70 h 120"/>
                <a:gd name="T4" fmla="*/ 3 w 118"/>
                <a:gd name="T5" fmla="*/ 70 h 120"/>
                <a:gd name="T6" fmla="*/ 1 w 118"/>
                <a:gd name="T7" fmla="*/ 72 h 120"/>
                <a:gd name="T8" fmla="*/ 0 w 118"/>
                <a:gd name="T9" fmla="*/ 75 h 120"/>
                <a:gd name="T10" fmla="*/ 58 w 118"/>
                <a:gd name="T11" fmla="*/ 120 h 120"/>
                <a:gd name="T12" fmla="*/ 118 w 118"/>
                <a:gd name="T13" fmla="*/ 60 h 120"/>
                <a:gd name="T14" fmla="*/ 58 w 118"/>
                <a:gd name="T15" fmla="*/ 0 h 120"/>
                <a:gd name="T16" fmla="*/ 1 w 118"/>
                <a:gd name="T17" fmla="*/ 44 h 120"/>
                <a:gd name="T18" fmla="*/ 1 w 118"/>
                <a:gd name="T19" fmla="*/ 47 h 120"/>
                <a:gd name="T20" fmla="*/ 4 w 118"/>
                <a:gd name="T21" fmla="*/ 49 h 120"/>
                <a:gd name="T22" fmla="*/ 9 w 118"/>
                <a:gd name="T23" fmla="*/ 46 h 120"/>
                <a:gd name="T24" fmla="*/ 58 w 118"/>
                <a:gd name="T25" fmla="*/ 9 h 120"/>
                <a:gd name="T26" fmla="*/ 109 w 118"/>
                <a:gd name="T27" fmla="*/ 60 h 120"/>
                <a:gd name="T28" fmla="*/ 58 w 118"/>
                <a:gd name="T29" fmla="*/ 111 h 120"/>
                <a:gd name="T30" fmla="*/ 9 w 118"/>
                <a:gd name="T31"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0">
                  <a:moveTo>
                    <a:pt x="9" y="73"/>
                  </a:moveTo>
                  <a:cubicBezTo>
                    <a:pt x="8" y="71"/>
                    <a:pt x="6" y="70"/>
                    <a:pt x="4" y="70"/>
                  </a:cubicBezTo>
                  <a:cubicBezTo>
                    <a:pt x="4" y="70"/>
                    <a:pt x="4" y="70"/>
                    <a:pt x="3" y="70"/>
                  </a:cubicBezTo>
                  <a:cubicBezTo>
                    <a:pt x="2" y="70"/>
                    <a:pt x="1" y="71"/>
                    <a:pt x="1" y="72"/>
                  </a:cubicBezTo>
                  <a:cubicBezTo>
                    <a:pt x="0" y="73"/>
                    <a:pt x="0" y="74"/>
                    <a:pt x="0" y="75"/>
                  </a:cubicBezTo>
                  <a:cubicBezTo>
                    <a:pt x="7" y="102"/>
                    <a:pt x="31" y="120"/>
                    <a:pt x="58" y="120"/>
                  </a:cubicBezTo>
                  <a:cubicBezTo>
                    <a:pt x="91" y="120"/>
                    <a:pt x="118" y="93"/>
                    <a:pt x="118" y="60"/>
                  </a:cubicBezTo>
                  <a:cubicBezTo>
                    <a:pt x="118" y="27"/>
                    <a:pt x="91" y="0"/>
                    <a:pt x="58" y="0"/>
                  </a:cubicBezTo>
                  <a:cubicBezTo>
                    <a:pt x="32" y="0"/>
                    <a:pt x="8" y="18"/>
                    <a:pt x="1" y="44"/>
                  </a:cubicBezTo>
                  <a:cubicBezTo>
                    <a:pt x="0" y="45"/>
                    <a:pt x="0" y="46"/>
                    <a:pt x="1" y="47"/>
                  </a:cubicBezTo>
                  <a:cubicBezTo>
                    <a:pt x="2" y="48"/>
                    <a:pt x="2" y="49"/>
                    <a:pt x="4" y="49"/>
                  </a:cubicBezTo>
                  <a:cubicBezTo>
                    <a:pt x="6" y="50"/>
                    <a:pt x="8" y="49"/>
                    <a:pt x="9" y="46"/>
                  </a:cubicBezTo>
                  <a:cubicBezTo>
                    <a:pt x="15" y="24"/>
                    <a:pt x="35" y="9"/>
                    <a:pt x="58" y="9"/>
                  </a:cubicBezTo>
                  <a:cubicBezTo>
                    <a:pt x="86" y="9"/>
                    <a:pt x="109" y="32"/>
                    <a:pt x="109" y="60"/>
                  </a:cubicBezTo>
                  <a:cubicBezTo>
                    <a:pt x="109" y="88"/>
                    <a:pt x="86" y="111"/>
                    <a:pt x="58" y="111"/>
                  </a:cubicBezTo>
                  <a:cubicBezTo>
                    <a:pt x="35" y="111"/>
                    <a:pt x="14" y="96"/>
                    <a:pt x="9" y="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23" name="Freeform 17">
              <a:extLst>
                <a:ext uri="{FF2B5EF4-FFF2-40B4-BE49-F238E27FC236}">
                  <a16:creationId xmlns:a16="http://schemas.microsoft.com/office/drawing/2014/main" id="{392EDA7B-4DB7-471B-86F2-8ECB9AD26892}"/>
                </a:ext>
              </a:extLst>
            </p:cNvPr>
            <p:cNvSpPr>
              <a:spLocks/>
            </p:cNvSpPr>
            <p:nvPr/>
          </p:nvSpPr>
          <p:spPr bwMode="auto">
            <a:xfrm>
              <a:off x="4562" y="1244"/>
              <a:ext cx="58" cy="100"/>
            </a:xfrm>
            <a:custGeom>
              <a:avLst/>
              <a:gdLst>
                <a:gd name="T0" fmla="*/ 4 w 28"/>
                <a:gd name="T1" fmla="*/ 40 h 48"/>
                <a:gd name="T2" fmla="*/ 0 w 28"/>
                <a:gd name="T3" fmla="*/ 44 h 48"/>
                <a:gd name="T4" fmla="*/ 4 w 28"/>
                <a:gd name="T5" fmla="*/ 48 h 48"/>
                <a:gd name="T6" fmla="*/ 28 w 28"/>
                <a:gd name="T7" fmla="*/ 24 h 48"/>
                <a:gd name="T8" fmla="*/ 4 w 28"/>
                <a:gd name="T9" fmla="*/ 0 h 48"/>
                <a:gd name="T10" fmla="*/ 0 w 28"/>
                <a:gd name="T11" fmla="*/ 4 h 48"/>
                <a:gd name="T12" fmla="*/ 4 w 28"/>
                <a:gd name="T13" fmla="*/ 9 h 48"/>
                <a:gd name="T14" fmla="*/ 20 w 28"/>
                <a:gd name="T15" fmla="*/ 24 h 48"/>
                <a:gd name="T16" fmla="*/ 4 w 2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4" y="40"/>
                  </a:moveTo>
                  <a:cubicBezTo>
                    <a:pt x="2" y="40"/>
                    <a:pt x="0" y="42"/>
                    <a:pt x="0" y="44"/>
                  </a:cubicBezTo>
                  <a:cubicBezTo>
                    <a:pt x="0" y="46"/>
                    <a:pt x="2" y="48"/>
                    <a:pt x="4" y="48"/>
                  </a:cubicBezTo>
                  <a:cubicBezTo>
                    <a:pt x="17" y="48"/>
                    <a:pt x="28" y="38"/>
                    <a:pt x="28" y="24"/>
                  </a:cubicBezTo>
                  <a:cubicBezTo>
                    <a:pt x="28" y="11"/>
                    <a:pt x="17" y="0"/>
                    <a:pt x="4" y="0"/>
                  </a:cubicBezTo>
                  <a:cubicBezTo>
                    <a:pt x="2" y="0"/>
                    <a:pt x="0" y="2"/>
                    <a:pt x="0" y="4"/>
                  </a:cubicBezTo>
                  <a:cubicBezTo>
                    <a:pt x="0" y="7"/>
                    <a:pt x="2" y="9"/>
                    <a:pt x="4" y="9"/>
                  </a:cubicBezTo>
                  <a:cubicBezTo>
                    <a:pt x="13" y="9"/>
                    <a:pt x="20" y="16"/>
                    <a:pt x="20" y="24"/>
                  </a:cubicBezTo>
                  <a:cubicBezTo>
                    <a:pt x="20" y="33"/>
                    <a:pt x="13" y="40"/>
                    <a:pt x="4"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24" name="Freeform 18">
              <a:extLst>
                <a:ext uri="{FF2B5EF4-FFF2-40B4-BE49-F238E27FC236}">
                  <a16:creationId xmlns:a16="http://schemas.microsoft.com/office/drawing/2014/main" id="{0426042E-57C4-4313-B672-42C7ECC67FD0}"/>
                </a:ext>
              </a:extLst>
            </p:cNvPr>
            <p:cNvSpPr>
              <a:spLocks/>
            </p:cNvSpPr>
            <p:nvPr/>
          </p:nvSpPr>
          <p:spPr bwMode="auto">
            <a:xfrm>
              <a:off x="4310" y="1236"/>
              <a:ext cx="271" cy="116"/>
            </a:xfrm>
            <a:custGeom>
              <a:avLst/>
              <a:gdLst>
                <a:gd name="T0" fmla="*/ 116 w 131"/>
                <a:gd name="T1" fmla="*/ 33 h 56"/>
                <a:gd name="T2" fmla="*/ 116 w 131"/>
                <a:gd name="T3" fmla="*/ 33 h 56"/>
                <a:gd name="T4" fmla="*/ 100 w 131"/>
                <a:gd name="T5" fmla="*/ 49 h 56"/>
                <a:gd name="T6" fmla="*/ 106 w 131"/>
                <a:gd name="T7" fmla="*/ 55 h 56"/>
                <a:gd name="T8" fmla="*/ 129 w 131"/>
                <a:gd name="T9" fmla="*/ 32 h 56"/>
                <a:gd name="T10" fmla="*/ 131 w 131"/>
                <a:gd name="T11" fmla="*/ 28 h 56"/>
                <a:gd name="T12" fmla="*/ 129 w 131"/>
                <a:gd name="T13" fmla="*/ 24 h 56"/>
                <a:gd name="T14" fmla="*/ 106 w 131"/>
                <a:gd name="T15" fmla="*/ 2 h 56"/>
                <a:gd name="T16" fmla="*/ 100 w 131"/>
                <a:gd name="T17" fmla="*/ 2 h 56"/>
                <a:gd name="T18" fmla="*/ 115 w 131"/>
                <a:gd name="T19" fmla="*/ 23 h 56"/>
                <a:gd name="T20" fmla="*/ 116 w 131"/>
                <a:gd name="T21" fmla="*/ 24 h 56"/>
                <a:gd name="T22" fmla="*/ 115 w 131"/>
                <a:gd name="T23" fmla="*/ 24 h 56"/>
                <a:gd name="T24" fmla="*/ 46 w 131"/>
                <a:gd name="T25" fmla="*/ 24 h 56"/>
                <a:gd name="T26" fmla="*/ 45 w 131"/>
                <a:gd name="T27" fmla="*/ 23 h 56"/>
                <a:gd name="T28" fmla="*/ 29 w 131"/>
                <a:gd name="T29" fmla="*/ 8 h 56"/>
                <a:gd name="T30" fmla="*/ 23 w 131"/>
                <a:gd name="T31" fmla="*/ 8 h 56"/>
                <a:gd name="T32" fmla="*/ 32 w 131"/>
                <a:gd name="T33" fmla="*/ 23 h 56"/>
                <a:gd name="T34" fmla="*/ 33 w 131"/>
                <a:gd name="T35" fmla="*/ 24 h 56"/>
                <a:gd name="T36" fmla="*/ 32 w 131"/>
                <a:gd name="T37" fmla="*/ 24 h 56"/>
                <a:gd name="T38" fmla="*/ 24 w 131"/>
                <a:gd name="T39" fmla="*/ 24 h 56"/>
                <a:gd name="T40" fmla="*/ 23 w 131"/>
                <a:gd name="T41" fmla="*/ 23 h 56"/>
                <a:gd name="T42" fmla="*/ 8 w 131"/>
                <a:gd name="T43" fmla="*/ 8 h 56"/>
                <a:gd name="T44" fmla="*/ 2 w 131"/>
                <a:gd name="T45" fmla="*/ 8 h 56"/>
                <a:gd name="T46" fmla="*/ 15 w 131"/>
                <a:gd name="T47" fmla="*/ 27 h 56"/>
                <a:gd name="T48" fmla="*/ 16 w 131"/>
                <a:gd name="T49" fmla="*/ 28 h 56"/>
                <a:gd name="T50" fmla="*/ 16 w 131"/>
                <a:gd name="T51" fmla="*/ 28 h 56"/>
                <a:gd name="T52" fmla="*/ 15 w 131"/>
                <a:gd name="T53" fmla="*/ 29 h 56"/>
                <a:gd name="T54" fmla="*/ 2 w 131"/>
                <a:gd name="T55" fmla="*/ 48 h 56"/>
                <a:gd name="T56" fmla="*/ 23 w 131"/>
                <a:gd name="T57" fmla="*/ 34 h 56"/>
                <a:gd name="T58" fmla="*/ 24 w 131"/>
                <a:gd name="T59" fmla="*/ 33 h 56"/>
                <a:gd name="T60" fmla="*/ 25 w 131"/>
                <a:gd name="T61" fmla="*/ 33 h 56"/>
                <a:gd name="T62" fmla="*/ 32 w 131"/>
                <a:gd name="T63" fmla="*/ 33 h 56"/>
                <a:gd name="T64" fmla="*/ 33 w 131"/>
                <a:gd name="T65" fmla="*/ 33 h 56"/>
                <a:gd name="T66" fmla="*/ 23 w 131"/>
                <a:gd name="T67" fmla="*/ 42 h 56"/>
                <a:gd name="T68" fmla="*/ 29 w 131"/>
                <a:gd name="T69" fmla="*/ 48 h 56"/>
                <a:gd name="T70" fmla="*/ 45 w 131"/>
                <a:gd name="T71" fmla="*/ 33 h 56"/>
                <a:gd name="T72" fmla="*/ 46 w 131"/>
                <a:gd name="T73" fmla="*/ 33 h 56"/>
                <a:gd name="T74" fmla="*/ 115 w 131"/>
                <a:gd name="T7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6">
                  <a:moveTo>
                    <a:pt x="115" y="33"/>
                  </a:moveTo>
                  <a:cubicBezTo>
                    <a:pt x="116" y="33"/>
                    <a:pt x="116" y="33"/>
                    <a:pt x="116" y="33"/>
                  </a:cubicBezTo>
                  <a:cubicBezTo>
                    <a:pt x="116" y="33"/>
                    <a:pt x="116" y="33"/>
                    <a:pt x="116" y="33"/>
                  </a:cubicBezTo>
                  <a:cubicBezTo>
                    <a:pt x="116" y="33"/>
                    <a:pt x="116" y="33"/>
                    <a:pt x="116" y="33"/>
                  </a:cubicBezTo>
                  <a:cubicBezTo>
                    <a:pt x="115" y="34"/>
                    <a:pt x="115" y="34"/>
                    <a:pt x="115" y="34"/>
                  </a:cubicBezTo>
                  <a:cubicBezTo>
                    <a:pt x="100" y="49"/>
                    <a:pt x="100" y="49"/>
                    <a:pt x="100" y="49"/>
                  </a:cubicBezTo>
                  <a:cubicBezTo>
                    <a:pt x="98" y="50"/>
                    <a:pt x="98" y="53"/>
                    <a:pt x="100" y="55"/>
                  </a:cubicBezTo>
                  <a:cubicBezTo>
                    <a:pt x="102" y="56"/>
                    <a:pt x="105" y="56"/>
                    <a:pt x="106" y="55"/>
                  </a:cubicBezTo>
                  <a:cubicBezTo>
                    <a:pt x="128" y="33"/>
                    <a:pt x="128" y="33"/>
                    <a:pt x="128" y="33"/>
                  </a:cubicBezTo>
                  <a:cubicBezTo>
                    <a:pt x="129" y="32"/>
                    <a:pt x="129" y="32"/>
                    <a:pt x="129" y="32"/>
                  </a:cubicBezTo>
                  <a:cubicBezTo>
                    <a:pt x="130" y="31"/>
                    <a:pt x="130" y="31"/>
                    <a:pt x="130" y="31"/>
                  </a:cubicBezTo>
                  <a:cubicBezTo>
                    <a:pt x="131" y="30"/>
                    <a:pt x="131" y="29"/>
                    <a:pt x="131" y="28"/>
                  </a:cubicBezTo>
                  <a:cubicBezTo>
                    <a:pt x="131" y="27"/>
                    <a:pt x="131" y="26"/>
                    <a:pt x="130" y="25"/>
                  </a:cubicBezTo>
                  <a:cubicBezTo>
                    <a:pt x="129" y="24"/>
                    <a:pt x="129" y="24"/>
                    <a:pt x="129" y="24"/>
                  </a:cubicBezTo>
                  <a:cubicBezTo>
                    <a:pt x="128" y="23"/>
                    <a:pt x="128" y="23"/>
                    <a:pt x="128" y="23"/>
                  </a:cubicBezTo>
                  <a:cubicBezTo>
                    <a:pt x="106" y="2"/>
                    <a:pt x="106" y="2"/>
                    <a:pt x="106" y="2"/>
                  </a:cubicBezTo>
                  <a:cubicBezTo>
                    <a:pt x="105" y="1"/>
                    <a:pt x="104" y="0"/>
                    <a:pt x="103" y="0"/>
                  </a:cubicBezTo>
                  <a:cubicBezTo>
                    <a:pt x="102" y="0"/>
                    <a:pt x="101" y="1"/>
                    <a:pt x="100" y="2"/>
                  </a:cubicBezTo>
                  <a:cubicBezTo>
                    <a:pt x="98" y="3"/>
                    <a:pt x="98" y="6"/>
                    <a:pt x="100" y="8"/>
                  </a:cubicBezTo>
                  <a:cubicBezTo>
                    <a:pt x="115" y="23"/>
                    <a:pt x="115" y="23"/>
                    <a:pt x="115" y="23"/>
                  </a:cubicBezTo>
                  <a:cubicBezTo>
                    <a:pt x="116" y="23"/>
                    <a:pt x="116" y="23"/>
                    <a:pt x="116" y="23"/>
                  </a:cubicBezTo>
                  <a:cubicBezTo>
                    <a:pt x="116" y="24"/>
                    <a:pt x="116" y="24"/>
                    <a:pt x="116" y="24"/>
                  </a:cubicBezTo>
                  <a:cubicBezTo>
                    <a:pt x="116" y="24"/>
                    <a:pt x="116" y="24"/>
                    <a:pt x="116" y="24"/>
                  </a:cubicBezTo>
                  <a:cubicBezTo>
                    <a:pt x="115" y="24"/>
                    <a:pt x="115" y="24"/>
                    <a:pt x="115" y="24"/>
                  </a:cubicBezTo>
                  <a:cubicBezTo>
                    <a:pt x="47" y="24"/>
                    <a:pt x="47" y="24"/>
                    <a:pt x="47" y="24"/>
                  </a:cubicBezTo>
                  <a:cubicBezTo>
                    <a:pt x="46" y="24"/>
                    <a:pt x="46" y="24"/>
                    <a:pt x="46" y="24"/>
                  </a:cubicBezTo>
                  <a:cubicBezTo>
                    <a:pt x="45" y="24"/>
                    <a:pt x="45" y="24"/>
                    <a:pt x="45" y="24"/>
                  </a:cubicBezTo>
                  <a:cubicBezTo>
                    <a:pt x="45" y="23"/>
                    <a:pt x="45" y="23"/>
                    <a:pt x="45" y="23"/>
                  </a:cubicBezTo>
                  <a:cubicBezTo>
                    <a:pt x="44" y="23"/>
                    <a:pt x="44" y="23"/>
                    <a:pt x="44" y="23"/>
                  </a:cubicBezTo>
                  <a:cubicBezTo>
                    <a:pt x="29" y="8"/>
                    <a:pt x="29" y="8"/>
                    <a:pt x="29" y="8"/>
                  </a:cubicBezTo>
                  <a:cubicBezTo>
                    <a:pt x="29" y="7"/>
                    <a:pt x="27" y="7"/>
                    <a:pt x="26" y="7"/>
                  </a:cubicBezTo>
                  <a:cubicBezTo>
                    <a:pt x="25" y="7"/>
                    <a:pt x="24" y="7"/>
                    <a:pt x="23" y="8"/>
                  </a:cubicBezTo>
                  <a:cubicBezTo>
                    <a:pt x="22" y="10"/>
                    <a:pt x="22" y="12"/>
                    <a:pt x="23" y="14"/>
                  </a:cubicBezTo>
                  <a:cubicBezTo>
                    <a:pt x="32" y="23"/>
                    <a:pt x="32" y="23"/>
                    <a:pt x="32" y="23"/>
                  </a:cubicBezTo>
                  <a:cubicBezTo>
                    <a:pt x="33" y="23"/>
                    <a:pt x="33" y="23"/>
                    <a:pt x="33" y="23"/>
                  </a:cubicBezTo>
                  <a:cubicBezTo>
                    <a:pt x="33" y="24"/>
                    <a:pt x="33" y="24"/>
                    <a:pt x="33" y="24"/>
                  </a:cubicBezTo>
                  <a:cubicBezTo>
                    <a:pt x="32" y="24"/>
                    <a:pt x="32" y="24"/>
                    <a:pt x="32" y="24"/>
                  </a:cubicBezTo>
                  <a:cubicBezTo>
                    <a:pt x="32" y="24"/>
                    <a:pt x="32" y="24"/>
                    <a:pt x="32" y="24"/>
                  </a:cubicBezTo>
                  <a:cubicBezTo>
                    <a:pt x="25" y="24"/>
                    <a:pt x="25" y="24"/>
                    <a:pt x="25" y="24"/>
                  </a:cubicBezTo>
                  <a:cubicBezTo>
                    <a:pt x="24" y="24"/>
                    <a:pt x="24" y="24"/>
                    <a:pt x="24" y="24"/>
                  </a:cubicBezTo>
                  <a:cubicBezTo>
                    <a:pt x="24" y="24"/>
                    <a:pt x="24" y="24"/>
                    <a:pt x="24" y="24"/>
                  </a:cubicBezTo>
                  <a:cubicBezTo>
                    <a:pt x="23" y="23"/>
                    <a:pt x="23" y="23"/>
                    <a:pt x="23" y="23"/>
                  </a:cubicBezTo>
                  <a:cubicBezTo>
                    <a:pt x="23" y="23"/>
                    <a:pt x="23" y="23"/>
                    <a:pt x="23" y="23"/>
                  </a:cubicBezTo>
                  <a:cubicBezTo>
                    <a:pt x="8" y="8"/>
                    <a:pt x="8" y="8"/>
                    <a:pt x="8" y="8"/>
                  </a:cubicBezTo>
                  <a:cubicBezTo>
                    <a:pt x="7" y="7"/>
                    <a:pt x="6" y="7"/>
                    <a:pt x="5" y="7"/>
                  </a:cubicBezTo>
                  <a:cubicBezTo>
                    <a:pt x="4" y="7"/>
                    <a:pt x="3" y="7"/>
                    <a:pt x="2" y="8"/>
                  </a:cubicBezTo>
                  <a:cubicBezTo>
                    <a:pt x="0" y="10"/>
                    <a:pt x="0" y="12"/>
                    <a:pt x="2" y="14"/>
                  </a:cubicBezTo>
                  <a:cubicBezTo>
                    <a:pt x="15" y="27"/>
                    <a:pt x="15" y="27"/>
                    <a:pt x="15" y="27"/>
                  </a:cubicBezTo>
                  <a:cubicBezTo>
                    <a:pt x="15" y="28"/>
                    <a:pt x="15" y="28"/>
                    <a:pt x="15" y="28"/>
                  </a:cubicBezTo>
                  <a:cubicBezTo>
                    <a:pt x="16" y="28"/>
                    <a:pt x="16" y="28"/>
                    <a:pt x="16" y="28"/>
                  </a:cubicBezTo>
                  <a:cubicBezTo>
                    <a:pt x="16" y="28"/>
                    <a:pt x="16" y="28"/>
                    <a:pt x="16" y="28"/>
                  </a:cubicBezTo>
                  <a:cubicBezTo>
                    <a:pt x="16" y="28"/>
                    <a:pt x="16" y="28"/>
                    <a:pt x="16" y="28"/>
                  </a:cubicBezTo>
                  <a:cubicBezTo>
                    <a:pt x="15" y="29"/>
                    <a:pt x="15" y="29"/>
                    <a:pt x="15" y="29"/>
                  </a:cubicBezTo>
                  <a:cubicBezTo>
                    <a:pt x="15" y="29"/>
                    <a:pt x="15" y="29"/>
                    <a:pt x="15" y="29"/>
                  </a:cubicBezTo>
                  <a:cubicBezTo>
                    <a:pt x="2" y="42"/>
                    <a:pt x="2" y="42"/>
                    <a:pt x="2" y="42"/>
                  </a:cubicBezTo>
                  <a:cubicBezTo>
                    <a:pt x="0" y="44"/>
                    <a:pt x="0" y="47"/>
                    <a:pt x="2" y="48"/>
                  </a:cubicBezTo>
                  <a:cubicBezTo>
                    <a:pt x="3" y="50"/>
                    <a:pt x="6" y="50"/>
                    <a:pt x="8" y="48"/>
                  </a:cubicBezTo>
                  <a:cubicBezTo>
                    <a:pt x="23" y="34"/>
                    <a:pt x="23" y="34"/>
                    <a:pt x="23" y="34"/>
                  </a:cubicBezTo>
                  <a:cubicBezTo>
                    <a:pt x="23" y="33"/>
                    <a:pt x="23" y="33"/>
                    <a:pt x="23" y="33"/>
                  </a:cubicBezTo>
                  <a:cubicBezTo>
                    <a:pt x="24" y="33"/>
                    <a:pt x="24" y="33"/>
                    <a:pt x="24" y="33"/>
                  </a:cubicBezTo>
                  <a:cubicBezTo>
                    <a:pt x="24" y="33"/>
                    <a:pt x="24" y="33"/>
                    <a:pt x="24" y="33"/>
                  </a:cubicBezTo>
                  <a:cubicBezTo>
                    <a:pt x="25" y="33"/>
                    <a:pt x="25" y="33"/>
                    <a:pt x="25" y="33"/>
                  </a:cubicBezTo>
                  <a:cubicBezTo>
                    <a:pt x="32" y="33"/>
                    <a:pt x="32" y="33"/>
                    <a:pt x="32" y="33"/>
                  </a:cubicBezTo>
                  <a:cubicBezTo>
                    <a:pt x="32" y="33"/>
                    <a:pt x="32" y="33"/>
                    <a:pt x="32" y="33"/>
                  </a:cubicBezTo>
                  <a:cubicBezTo>
                    <a:pt x="33" y="33"/>
                    <a:pt x="33" y="33"/>
                    <a:pt x="33" y="33"/>
                  </a:cubicBezTo>
                  <a:cubicBezTo>
                    <a:pt x="33" y="33"/>
                    <a:pt x="33" y="33"/>
                    <a:pt x="33" y="33"/>
                  </a:cubicBezTo>
                  <a:cubicBezTo>
                    <a:pt x="32" y="34"/>
                    <a:pt x="32" y="34"/>
                    <a:pt x="32" y="34"/>
                  </a:cubicBezTo>
                  <a:cubicBezTo>
                    <a:pt x="23" y="42"/>
                    <a:pt x="23" y="42"/>
                    <a:pt x="23" y="42"/>
                  </a:cubicBezTo>
                  <a:cubicBezTo>
                    <a:pt x="22" y="44"/>
                    <a:pt x="22" y="47"/>
                    <a:pt x="23" y="48"/>
                  </a:cubicBezTo>
                  <a:cubicBezTo>
                    <a:pt x="25" y="50"/>
                    <a:pt x="28" y="50"/>
                    <a:pt x="29" y="48"/>
                  </a:cubicBezTo>
                  <a:cubicBezTo>
                    <a:pt x="44" y="34"/>
                    <a:pt x="44" y="34"/>
                    <a:pt x="44" y="34"/>
                  </a:cubicBezTo>
                  <a:cubicBezTo>
                    <a:pt x="45" y="33"/>
                    <a:pt x="45" y="33"/>
                    <a:pt x="45" y="33"/>
                  </a:cubicBezTo>
                  <a:cubicBezTo>
                    <a:pt x="45" y="33"/>
                    <a:pt x="45" y="33"/>
                    <a:pt x="45" y="33"/>
                  </a:cubicBezTo>
                  <a:cubicBezTo>
                    <a:pt x="46" y="33"/>
                    <a:pt x="46" y="33"/>
                    <a:pt x="46" y="33"/>
                  </a:cubicBezTo>
                  <a:cubicBezTo>
                    <a:pt x="47" y="33"/>
                    <a:pt x="47" y="33"/>
                    <a:pt x="47" y="33"/>
                  </a:cubicBezTo>
                  <a:lnTo>
                    <a:pt x="115"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grpSp>
    </p:spTree>
    <p:extLst>
      <p:ext uri="{BB962C8B-B14F-4D97-AF65-F5344CB8AC3E}">
        <p14:creationId xmlns:p14="http://schemas.microsoft.com/office/powerpoint/2010/main" val="838231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F73C-F8EE-4345-BFEC-BF02353D9E64}"/>
              </a:ext>
            </a:extLst>
          </p:cNvPr>
          <p:cNvSpPr>
            <a:spLocks noGrp="1"/>
          </p:cNvSpPr>
          <p:nvPr>
            <p:ph type="title"/>
          </p:nvPr>
        </p:nvSpPr>
        <p:spPr>
          <a:xfrm>
            <a:off x="297873" y="0"/>
            <a:ext cx="10196945" cy="985550"/>
          </a:xfrm>
        </p:spPr>
        <p:txBody>
          <a:bodyPr/>
          <a:lstStyle/>
          <a:p>
            <a:r>
              <a:rPr lang="en-US" dirty="0"/>
              <a:t>Threats by Generation</a:t>
            </a:r>
          </a:p>
        </p:txBody>
      </p:sp>
      <p:sp>
        <p:nvSpPr>
          <p:cNvPr id="3" name="Slide Number Placeholder 2">
            <a:extLst>
              <a:ext uri="{FF2B5EF4-FFF2-40B4-BE49-F238E27FC236}">
                <a16:creationId xmlns:a16="http://schemas.microsoft.com/office/drawing/2014/main" id="{139BE8DC-5E07-47CB-98E2-1C8F65509A4B}"/>
              </a:ext>
            </a:extLst>
          </p:cNvPr>
          <p:cNvSpPr>
            <a:spLocks noGrp="1"/>
          </p:cNvSpPr>
          <p:nvPr>
            <p:ph type="sldNum" sz="quarter" idx="10"/>
          </p:nvPr>
        </p:nvSpPr>
        <p:spPr>
          <a:xfrm>
            <a:off x="11425881" y="6591925"/>
            <a:ext cx="378829" cy="129550"/>
          </a:xfrm>
        </p:spPr>
        <p:txBody>
          <a:bodyPr/>
          <a:lstStyle/>
          <a:p>
            <a:fld id="{496F6AEA-BFCE-644B-B5DE-06784F16BF6E}" type="slidenum">
              <a:rPr lang="en-US" smtClean="0"/>
              <a:pPr/>
              <a:t>30</a:t>
            </a:fld>
            <a:endParaRPr lang="en-US" dirty="0"/>
          </a:p>
        </p:txBody>
      </p:sp>
      <p:sp>
        <p:nvSpPr>
          <p:cNvPr id="17" name="Text Placeholder 16">
            <a:extLst>
              <a:ext uri="{FF2B5EF4-FFF2-40B4-BE49-F238E27FC236}">
                <a16:creationId xmlns:a16="http://schemas.microsoft.com/office/drawing/2014/main" id="{C29F771A-3881-48C9-9502-ECFF5F7650F3}"/>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A653B697-F252-485D-B5F0-D22523CCB97D}"/>
              </a:ext>
            </a:extLst>
          </p:cNvPr>
          <p:cNvSpPr>
            <a:spLocks noGrp="1"/>
          </p:cNvSpPr>
          <p:nvPr>
            <p:ph type="body" sz="quarter" idx="15"/>
          </p:nvPr>
        </p:nvSpPr>
        <p:spPr/>
        <p:txBody>
          <a:bodyPr/>
          <a:lstStyle/>
          <a:p>
            <a:endParaRPr lang="en-US"/>
          </a:p>
        </p:txBody>
      </p:sp>
      <p:sp>
        <p:nvSpPr>
          <p:cNvPr id="10" name="Rectangle 9">
            <a:extLst>
              <a:ext uri="{FF2B5EF4-FFF2-40B4-BE49-F238E27FC236}">
                <a16:creationId xmlns:a16="http://schemas.microsoft.com/office/drawing/2014/main" id="{C5B7CDA8-292E-42D8-919F-E100DE87965A}"/>
              </a:ext>
            </a:extLst>
          </p:cNvPr>
          <p:cNvSpPr/>
          <p:nvPr/>
        </p:nvSpPr>
        <p:spPr>
          <a:xfrm>
            <a:off x="493486" y="1565163"/>
            <a:ext cx="11179141" cy="769698"/>
          </a:xfrm>
          <a:prstGeom prst="rect">
            <a:avLst/>
          </a:prstGeom>
        </p:spPr>
        <p:txBody>
          <a:bodyPr wrap="square">
            <a:spAutoFit/>
          </a:bodyPr>
          <a:lstStyle/>
          <a:p>
            <a:pPr>
              <a:spcAft>
                <a:spcPts val="300"/>
              </a:spcAft>
            </a:pPr>
            <a:r>
              <a:rPr lang="en-US" sz="2000" b="1" dirty="0">
                <a:solidFill>
                  <a:schemeClr val="tx2"/>
                </a:solidFill>
                <a:latin typeface="+mj-lt"/>
              </a:rPr>
              <a:t>Gen Z*</a:t>
            </a:r>
          </a:p>
          <a:p>
            <a:pPr>
              <a:lnSpc>
                <a:spcPct val="150000"/>
              </a:lnSpc>
            </a:pPr>
            <a:r>
              <a:rPr lang="en-US" sz="1600" dirty="0">
                <a:latin typeface="+mj-lt"/>
              </a:rPr>
              <a:t>Scams related to scholarships and grants for school, QR codes, employment opportunities, apartment listings and social media</a:t>
            </a:r>
            <a:endParaRPr lang="en-US" sz="1600" dirty="0">
              <a:solidFill>
                <a:srgbClr val="89163E"/>
              </a:solidFill>
              <a:latin typeface="+mj-lt"/>
            </a:endParaRPr>
          </a:p>
        </p:txBody>
      </p:sp>
      <p:sp>
        <p:nvSpPr>
          <p:cNvPr id="9" name="Rectangle 8">
            <a:extLst>
              <a:ext uri="{FF2B5EF4-FFF2-40B4-BE49-F238E27FC236}">
                <a16:creationId xmlns:a16="http://schemas.microsoft.com/office/drawing/2014/main" id="{FF3D048A-E2BB-4584-9926-DABCE070930C}"/>
              </a:ext>
            </a:extLst>
          </p:cNvPr>
          <p:cNvSpPr/>
          <p:nvPr/>
        </p:nvSpPr>
        <p:spPr>
          <a:xfrm>
            <a:off x="498220" y="2795818"/>
            <a:ext cx="11119851" cy="1061829"/>
          </a:xfrm>
          <a:prstGeom prst="rect">
            <a:avLst/>
          </a:prstGeom>
        </p:spPr>
        <p:txBody>
          <a:bodyPr wrap="square">
            <a:spAutoFit/>
          </a:bodyPr>
          <a:lstStyle/>
          <a:p>
            <a:pPr>
              <a:spcAft>
                <a:spcPts val="300"/>
              </a:spcAft>
            </a:pPr>
            <a:r>
              <a:rPr lang="en-US" b="1" dirty="0">
                <a:solidFill>
                  <a:schemeClr val="accent1"/>
                </a:solidFill>
                <a:latin typeface="+mj-lt"/>
              </a:rPr>
              <a:t>Millennials*</a:t>
            </a:r>
          </a:p>
          <a:p>
            <a:pPr>
              <a:lnSpc>
                <a:spcPct val="150000"/>
              </a:lnSpc>
              <a:spcAft>
                <a:spcPts val="300"/>
              </a:spcAft>
            </a:pPr>
            <a:r>
              <a:rPr lang="en-US" sz="1600" dirty="0">
                <a:latin typeface="+mj-lt"/>
              </a:rPr>
              <a:t>Scams related to student loan and debt forgiveness, online shopping, business opportunities and text messages</a:t>
            </a:r>
            <a:endParaRPr lang="en-US" sz="1600" dirty="0">
              <a:solidFill>
                <a:srgbClr val="4B0C31"/>
              </a:solidFill>
              <a:latin typeface="+mj-lt"/>
            </a:endParaRPr>
          </a:p>
          <a:p>
            <a:pPr>
              <a:spcAft>
                <a:spcPts val="300"/>
              </a:spcAft>
            </a:pPr>
            <a:endParaRPr lang="en-US" sz="1600" b="1" dirty="0">
              <a:solidFill>
                <a:schemeClr val="accent1"/>
              </a:solidFill>
              <a:latin typeface="+mj-lt"/>
            </a:endParaRPr>
          </a:p>
        </p:txBody>
      </p:sp>
      <p:sp>
        <p:nvSpPr>
          <p:cNvPr id="11" name="Rectangle 10">
            <a:extLst>
              <a:ext uri="{FF2B5EF4-FFF2-40B4-BE49-F238E27FC236}">
                <a16:creationId xmlns:a16="http://schemas.microsoft.com/office/drawing/2014/main" id="{BA5DBC0D-804A-46A7-8E77-5AD4135A60C3}"/>
              </a:ext>
            </a:extLst>
          </p:cNvPr>
          <p:cNvSpPr/>
          <p:nvPr/>
        </p:nvSpPr>
        <p:spPr>
          <a:xfrm>
            <a:off x="498220" y="3995696"/>
            <a:ext cx="11119851" cy="738920"/>
          </a:xfrm>
          <a:prstGeom prst="rect">
            <a:avLst/>
          </a:prstGeom>
        </p:spPr>
        <p:txBody>
          <a:bodyPr wrap="square">
            <a:spAutoFit/>
          </a:bodyPr>
          <a:lstStyle/>
          <a:p>
            <a:pPr>
              <a:spcAft>
                <a:spcPts val="300"/>
              </a:spcAft>
            </a:pPr>
            <a:r>
              <a:rPr lang="en-US" b="1" dirty="0">
                <a:solidFill>
                  <a:schemeClr val="accent2"/>
                </a:solidFill>
                <a:latin typeface="+mj-lt"/>
              </a:rPr>
              <a:t>Gen X*</a:t>
            </a:r>
          </a:p>
          <a:p>
            <a:pPr>
              <a:lnSpc>
                <a:spcPct val="150000"/>
              </a:lnSpc>
            </a:pPr>
            <a:r>
              <a:rPr lang="en-US" sz="1600" dirty="0">
                <a:latin typeface="+mj-lt"/>
              </a:rPr>
              <a:t>Scams related to online relationships, parcel tracking, investment opportunities and emails</a:t>
            </a:r>
            <a:endParaRPr lang="en-US" sz="1600" dirty="0">
              <a:solidFill>
                <a:srgbClr val="4B0C31"/>
              </a:solidFill>
              <a:latin typeface="+mj-lt"/>
            </a:endParaRPr>
          </a:p>
        </p:txBody>
      </p:sp>
      <p:sp>
        <p:nvSpPr>
          <p:cNvPr id="12" name="Rectangle 11">
            <a:extLst>
              <a:ext uri="{FF2B5EF4-FFF2-40B4-BE49-F238E27FC236}">
                <a16:creationId xmlns:a16="http://schemas.microsoft.com/office/drawing/2014/main" id="{5A5FD210-D324-4573-96CE-265FB14E514D}"/>
              </a:ext>
            </a:extLst>
          </p:cNvPr>
          <p:cNvSpPr/>
          <p:nvPr/>
        </p:nvSpPr>
        <p:spPr>
          <a:xfrm>
            <a:off x="499827" y="5195574"/>
            <a:ext cx="11099689" cy="738920"/>
          </a:xfrm>
          <a:prstGeom prst="rect">
            <a:avLst/>
          </a:prstGeom>
        </p:spPr>
        <p:txBody>
          <a:bodyPr wrap="square">
            <a:spAutoFit/>
          </a:bodyPr>
          <a:lstStyle/>
          <a:p>
            <a:pPr>
              <a:spcAft>
                <a:spcPts val="300"/>
              </a:spcAft>
            </a:pPr>
            <a:r>
              <a:rPr lang="en-US" b="1" dirty="0">
                <a:solidFill>
                  <a:schemeClr val="accent3"/>
                </a:solidFill>
                <a:latin typeface="+mj-lt"/>
              </a:rPr>
              <a:t>Boomers </a:t>
            </a:r>
            <a:r>
              <a:rPr lang="en-US" b="1">
                <a:solidFill>
                  <a:schemeClr val="accent3"/>
                </a:solidFill>
                <a:latin typeface="+mj-lt"/>
              </a:rPr>
              <a:t>and Older*</a:t>
            </a:r>
            <a:endParaRPr lang="en-US" b="1" dirty="0">
              <a:solidFill>
                <a:schemeClr val="accent3"/>
              </a:solidFill>
              <a:latin typeface="+mj-lt"/>
            </a:endParaRPr>
          </a:p>
          <a:p>
            <a:pPr>
              <a:lnSpc>
                <a:spcPct val="150000"/>
              </a:lnSpc>
            </a:pPr>
            <a:r>
              <a:rPr lang="en-US" sz="1600" dirty="0">
                <a:latin typeface="+mj-lt"/>
              </a:rPr>
              <a:t>Scams related to computer technical support, sweepstakes and lotteries, impersonators and phone calls</a:t>
            </a:r>
          </a:p>
        </p:txBody>
      </p:sp>
      <p:sp>
        <p:nvSpPr>
          <p:cNvPr id="26" name="Rectangle 25">
            <a:extLst>
              <a:ext uri="{FF2B5EF4-FFF2-40B4-BE49-F238E27FC236}">
                <a16:creationId xmlns:a16="http://schemas.microsoft.com/office/drawing/2014/main" id="{71FCE40A-263E-4E66-93D4-685481057762}"/>
              </a:ext>
            </a:extLst>
          </p:cNvPr>
          <p:cNvSpPr/>
          <p:nvPr/>
        </p:nvSpPr>
        <p:spPr>
          <a:xfrm flipH="1">
            <a:off x="359731" y="1667270"/>
            <a:ext cx="100643" cy="71398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06E315-024C-4937-A205-D3E0837C23AB}"/>
              </a:ext>
            </a:extLst>
          </p:cNvPr>
          <p:cNvSpPr/>
          <p:nvPr/>
        </p:nvSpPr>
        <p:spPr>
          <a:xfrm flipH="1">
            <a:off x="359731" y="2888047"/>
            <a:ext cx="100643" cy="713980"/>
          </a:xfrm>
          <a:prstGeom prst="rect">
            <a:avLst/>
          </a:prstGeom>
          <a:solidFill>
            <a:srgbClr val="1F2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CD6445-FE30-4411-B03E-56769151246E}"/>
              </a:ext>
            </a:extLst>
          </p:cNvPr>
          <p:cNvSpPr/>
          <p:nvPr/>
        </p:nvSpPr>
        <p:spPr>
          <a:xfrm flipH="1">
            <a:off x="359731" y="4089774"/>
            <a:ext cx="100643" cy="713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46CD271-7266-4566-BEA5-4D3DD15302AB}"/>
              </a:ext>
            </a:extLst>
          </p:cNvPr>
          <p:cNvSpPr/>
          <p:nvPr/>
        </p:nvSpPr>
        <p:spPr>
          <a:xfrm flipH="1">
            <a:off x="359731" y="5285151"/>
            <a:ext cx="100643" cy="7139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EA9D5CA-7C1E-479D-BA5B-FCFC064F7B1F}"/>
              </a:ext>
            </a:extLst>
          </p:cNvPr>
          <p:cNvSpPr>
            <a:spLocks noGrp="1"/>
          </p:cNvSpPr>
          <p:nvPr>
            <p:ph type="body" sz="quarter" idx="16"/>
          </p:nvPr>
        </p:nvSpPr>
        <p:spPr>
          <a:xfrm>
            <a:off x="390525" y="6306043"/>
            <a:ext cx="11414185" cy="249299"/>
          </a:xfrm>
        </p:spPr>
        <p:txBody>
          <a:bodyPr>
            <a:normAutofit fontScale="25000" lnSpcReduction="20000"/>
          </a:bodyPr>
          <a:lstStyle/>
          <a:p>
            <a:pPr>
              <a:lnSpc>
                <a:spcPct val="120000"/>
              </a:lnSpc>
            </a:pPr>
            <a:r>
              <a:rPr lang="en-US" sz="4800" dirty="0"/>
              <a:t>*According to PEW Research Center: Gen Z refers to the generation born after 1996, Millennials refers to the generation born 1981 to 1996, Gen X refers to the generation born 1965 to 1980, Boomers refers to the generation born 1946 to 1964.</a:t>
            </a:r>
          </a:p>
        </p:txBody>
      </p:sp>
    </p:spTree>
    <p:extLst>
      <p:ext uri="{BB962C8B-B14F-4D97-AF65-F5344CB8AC3E}">
        <p14:creationId xmlns:p14="http://schemas.microsoft.com/office/powerpoint/2010/main" val="120516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Tips and </a:t>
            </a:r>
            <a:r>
              <a:rPr lang="en-US"/>
              <a:t>Ways to </a:t>
            </a:r>
            <a:r>
              <a:rPr lang="en-US" dirty="0"/>
              <a:t>Fight Back </a:t>
            </a:r>
          </a:p>
        </p:txBody>
      </p:sp>
      <p:sp>
        <p:nvSpPr>
          <p:cNvPr id="3" name="Slide Number Placeholder 2"/>
          <p:cNvSpPr>
            <a:spLocks noGrp="1"/>
          </p:cNvSpPr>
          <p:nvPr>
            <p:ph type="sldNum" sz="quarter" idx="10"/>
          </p:nvPr>
        </p:nvSpPr>
        <p:spPr/>
        <p:txBody>
          <a:bodyPr/>
          <a:lstStyle/>
          <a:p>
            <a:fld id="{496F6AEA-BFCE-644B-B5DE-06784F16BF6E}" type="slidenum">
              <a:rPr lang="en-US" smtClean="0"/>
              <a:pPr/>
              <a:t>31</a:t>
            </a:fld>
            <a:endParaRPr lang="en-US" dirty="0"/>
          </a:p>
        </p:txBody>
      </p:sp>
      <p:sp>
        <p:nvSpPr>
          <p:cNvPr id="16" name="Text Placeholder 15">
            <a:extLst>
              <a:ext uri="{FF2B5EF4-FFF2-40B4-BE49-F238E27FC236}">
                <a16:creationId xmlns:a16="http://schemas.microsoft.com/office/drawing/2014/main" id="{E9E31E4D-9F21-4A22-A990-6BF32F4D7E98}"/>
              </a:ext>
            </a:extLst>
          </p:cNvPr>
          <p:cNvSpPr>
            <a:spLocks noGrp="1"/>
          </p:cNvSpPr>
          <p:nvPr>
            <p:ph type="body" sz="quarter" idx="15"/>
          </p:nvPr>
        </p:nvSpPr>
        <p:spPr>
          <a:xfrm>
            <a:off x="297873" y="935667"/>
            <a:ext cx="10102850" cy="249299"/>
          </a:xfrm>
        </p:spPr>
        <p:txBody>
          <a:bodyPr/>
          <a:lstStyle/>
          <a:p>
            <a:r>
              <a:rPr lang="en-US" dirty="0"/>
              <a:t>The best defense is a good offense </a:t>
            </a:r>
          </a:p>
        </p:txBody>
      </p:sp>
      <p:sp>
        <p:nvSpPr>
          <p:cNvPr id="18" name="Text Placeholder 7">
            <a:extLst>
              <a:ext uri="{FF2B5EF4-FFF2-40B4-BE49-F238E27FC236}">
                <a16:creationId xmlns:a16="http://schemas.microsoft.com/office/drawing/2014/main" id="{DA39292C-F3EE-4038-8850-B56A511D5BA1}"/>
              </a:ext>
            </a:extLst>
          </p:cNvPr>
          <p:cNvSpPr txBox="1">
            <a:spLocks/>
          </p:cNvSpPr>
          <p:nvPr/>
        </p:nvSpPr>
        <p:spPr>
          <a:xfrm>
            <a:off x="633335" y="2642014"/>
            <a:ext cx="1800225" cy="2447925"/>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Font typeface="Arial"/>
              <a:buNone/>
            </a:pPr>
            <a:r>
              <a:rPr lang="en-US" b="1">
                <a:solidFill>
                  <a:schemeClr val="bg1"/>
                </a:solidFill>
              </a:rPr>
              <a:t>Create strong, unique passwords </a:t>
            </a:r>
            <a:endParaRPr lang="en-US" b="1" dirty="0">
              <a:solidFill>
                <a:schemeClr val="bg1"/>
              </a:solidFill>
            </a:endParaRPr>
          </a:p>
        </p:txBody>
      </p:sp>
      <p:sp>
        <p:nvSpPr>
          <p:cNvPr id="19" name="Text Placeholder 7">
            <a:extLst>
              <a:ext uri="{FF2B5EF4-FFF2-40B4-BE49-F238E27FC236}">
                <a16:creationId xmlns:a16="http://schemas.microsoft.com/office/drawing/2014/main" id="{566D3101-8F57-4941-A5D3-4D66CF0C1139}"/>
              </a:ext>
            </a:extLst>
          </p:cNvPr>
          <p:cNvSpPr txBox="1">
            <a:spLocks/>
          </p:cNvSpPr>
          <p:nvPr/>
        </p:nvSpPr>
        <p:spPr>
          <a:xfrm>
            <a:off x="2862613" y="2642389"/>
            <a:ext cx="1801368" cy="2446866"/>
          </a:xfrm>
          <a:prstGeom prst="rect">
            <a:avLst/>
          </a:prstGeom>
          <a:solidFill>
            <a:schemeClr val="tx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None/>
            </a:pPr>
            <a:r>
              <a:rPr lang="en-US" b="1" dirty="0">
                <a:solidFill>
                  <a:schemeClr val="bg1"/>
                </a:solidFill>
              </a:rPr>
              <a:t>Back up information and update software</a:t>
            </a:r>
          </a:p>
        </p:txBody>
      </p:sp>
      <p:sp>
        <p:nvSpPr>
          <p:cNvPr id="20" name="Text Placeholder 7">
            <a:extLst>
              <a:ext uri="{FF2B5EF4-FFF2-40B4-BE49-F238E27FC236}">
                <a16:creationId xmlns:a16="http://schemas.microsoft.com/office/drawing/2014/main" id="{E5D802B4-8013-48A7-9C5C-E30091F26252}"/>
              </a:ext>
            </a:extLst>
          </p:cNvPr>
          <p:cNvSpPr txBox="1">
            <a:spLocks/>
          </p:cNvSpPr>
          <p:nvPr/>
        </p:nvSpPr>
        <p:spPr>
          <a:xfrm>
            <a:off x="5093034" y="2636218"/>
            <a:ext cx="1801368" cy="2446866"/>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None/>
            </a:pPr>
            <a:r>
              <a:rPr lang="en-US" b="1" dirty="0">
                <a:solidFill>
                  <a:schemeClr val="bg1"/>
                </a:solidFill>
              </a:rPr>
              <a:t>Review and monitor financial statements </a:t>
            </a:r>
          </a:p>
        </p:txBody>
      </p:sp>
      <p:sp>
        <p:nvSpPr>
          <p:cNvPr id="21" name="Text Placeholder 7">
            <a:extLst>
              <a:ext uri="{FF2B5EF4-FFF2-40B4-BE49-F238E27FC236}">
                <a16:creationId xmlns:a16="http://schemas.microsoft.com/office/drawing/2014/main" id="{2A9FB666-3788-4B14-8256-C6278E91AC27}"/>
              </a:ext>
            </a:extLst>
          </p:cNvPr>
          <p:cNvSpPr txBox="1">
            <a:spLocks/>
          </p:cNvSpPr>
          <p:nvPr/>
        </p:nvSpPr>
        <p:spPr>
          <a:xfrm>
            <a:off x="7323455" y="2636218"/>
            <a:ext cx="1801368" cy="2446866"/>
          </a:xfrm>
          <a:prstGeom prst="rect">
            <a:avLst/>
          </a:prstGeom>
          <a:solidFill>
            <a:schemeClr val="accent3"/>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None/>
            </a:pPr>
            <a:r>
              <a:rPr lang="en-US" b="1" dirty="0">
                <a:solidFill>
                  <a:schemeClr val="bg1"/>
                </a:solidFill>
              </a:rPr>
              <a:t>Be mindful with web activity </a:t>
            </a:r>
          </a:p>
        </p:txBody>
      </p:sp>
      <p:sp>
        <p:nvSpPr>
          <p:cNvPr id="22" name="Text Placeholder 7">
            <a:extLst>
              <a:ext uri="{FF2B5EF4-FFF2-40B4-BE49-F238E27FC236}">
                <a16:creationId xmlns:a16="http://schemas.microsoft.com/office/drawing/2014/main" id="{BC37D8B5-F6C3-4106-80D8-A5B2746556D7}"/>
              </a:ext>
            </a:extLst>
          </p:cNvPr>
          <p:cNvSpPr txBox="1">
            <a:spLocks/>
          </p:cNvSpPr>
          <p:nvPr/>
        </p:nvSpPr>
        <p:spPr>
          <a:xfrm>
            <a:off x="9553878" y="2642389"/>
            <a:ext cx="1801368" cy="2446866"/>
          </a:xfrm>
          <a:prstGeom prst="rect">
            <a:avLst/>
          </a:prstGeom>
          <a:solidFill>
            <a:srgbClr val="006870"/>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Aft>
                <a:spcPts val="400"/>
              </a:spcAft>
              <a:buNone/>
            </a:pPr>
            <a:r>
              <a:rPr lang="en-US" b="1" dirty="0">
                <a:solidFill>
                  <a:schemeClr val="bg1"/>
                </a:solidFill>
              </a:rPr>
              <a:t>Always initiate the interaction</a:t>
            </a:r>
          </a:p>
        </p:txBody>
      </p:sp>
    </p:spTree>
    <p:extLst>
      <p:ext uri="{BB962C8B-B14F-4D97-AF65-F5344CB8AC3E}">
        <p14:creationId xmlns:p14="http://schemas.microsoft.com/office/powerpoint/2010/main" val="1103094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C6700-A574-4753-AE47-89AD9D0AA783}"/>
              </a:ext>
            </a:extLst>
          </p:cNvPr>
          <p:cNvSpPr>
            <a:spLocks noGrp="1"/>
          </p:cNvSpPr>
          <p:nvPr>
            <p:ph type="title"/>
          </p:nvPr>
        </p:nvSpPr>
        <p:spPr/>
        <p:txBody>
          <a:bodyPr/>
          <a:lstStyle/>
          <a:p>
            <a:r>
              <a:rPr lang="en-US" dirty="0"/>
              <a:t>Scam “Questionnaires” and “Quizzes” </a:t>
            </a:r>
          </a:p>
        </p:txBody>
      </p:sp>
      <p:sp>
        <p:nvSpPr>
          <p:cNvPr id="31" name="Text Placeholder 30">
            <a:extLst>
              <a:ext uri="{FF2B5EF4-FFF2-40B4-BE49-F238E27FC236}">
                <a16:creationId xmlns:a16="http://schemas.microsoft.com/office/drawing/2014/main" id="{342D6006-B4BD-410D-8737-D55CC61BE1F8}"/>
              </a:ext>
            </a:extLst>
          </p:cNvPr>
          <p:cNvSpPr>
            <a:spLocks noGrp="1"/>
          </p:cNvSpPr>
          <p:nvPr>
            <p:ph type="body" sz="quarter" idx="12"/>
          </p:nvPr>
        </p:nvSpPr>
        <p:spPr/>
        <p:txBody>
          <a:bodyPr/>
          <a:lstStyle/>
          <a:p>
            <a:endParaRPr lang="en-US"/>
          </a:p>
        </p:txBody>
      </p:sp>
      <p:sp>
        <p:nvSpPr>
          <p:cNvPr id="23" name="Text Placeholder 22">
            <a:extLst>
              <a:ext uri="{FF2B5EF4-FFF2-40B4-BE49-F238E27FC236}">
                <a16:creationId xmlns:a16="http://schemas.microsoft.com/office/drawing/2014/main" id="{E1FF0325-F0BB-4669-BD8A-358B87CD77F5}"/>
              </a:ext>
            </a:extLst>
          </p:cNvPr>
          <p:cNvSpPr>
            <a:spLocks noGrp="1"/>
          </p:cNvSpPr>
          <p:nvPr>
            <p:ph type="body" sz="quarter" idx="15"/>
          </p:nvPr>
        </p:nvSpPr>
        <p:spPr/>
        <p:txBody>
          <a:bodyPr/>
          <a:lstStyle/>
          <a:p>
            <a:r>
              <a:rPr lang="en-US" dirty="0"/>
              <a:t>Hackers can use these to steal personal information </a:t>
            </a:r>
          </a:p>
        </p:txBody>
      </p:sp>
      <p:sp>
        <p:nvSpPr>
          <p:cNvPr id="32" name="Text Placeholder 31">
            <a:extLst>
              <a:ext uri="{FF2B5EF4-FFF2-40B4-BE49-F238E27FC236}">
                <a16:creationId xmlns:a16="http://schemas.microsoft.com/office/drawing/2014/main" id="{E23FC825-83A4-4079-8524-A43549C02664}"/>
              </a:ext>
            </a:extLst>
          </p:cNvPr>
          <p:cNvSpPr>
            <a:spLocks noGrp="1"/>
          </p:cNvSpPr>
          <p:nvPr>
            <p:ph type="body" sz="quarter" idx="16"/>
          </p:nvPr>
        </p:nvSpPr>
        <p:spPr/>
        <p:txBody>
          <a:bodyPr>
            <a:normAutofit lnSpcReduction="10000"/>
          </a:bodyPr>
          <a:lstStyle/>
          <a:p>
            <a:endParaRPr lang="en-US"/>
          </a:p>
        </p:txBody>
      </p:sp>
      <p:sp>
        <p:nvSpPr>
          <p:cNvPr id="33" name="Slide Number Placeholder 32">
            <a:extLst>
              <a:ext uri="{FF2B5EF4-FFF2-40B4-BE49-F238E27FC236}">
                <a16:creationId xmlns:a16="http://schemas.microsoft.com/office/drawing/2014/main" id="{F30CFBC5-D85C-419C-A899-774AA783329D}"/>
              </a:ext>
            </a:extLst>
          </p:cNvPr>
          <p:cNvSpPr>
            <a:spLocks noGrp="1"/>
          </p:cNvSpPr>
          <p:nvPr>
            <p:ph type="sldNum" sz="quarter" idx="10"/>
          </p:nvPr>
        </p:nvSpPr>
        <p:spPr/>
        <p:txBody>
          <a:bodyPr/>
          <a:lstStyle/>
          <a:p>
            <a:fld id="{496F6AEA-BFCE-644B-B5DE-06784F16BF6E}" type="slidenum">
              <a:rPr lang="en-US" smtClean="0">
                <a:solidFill>
                  <a:srgbClr val="474C55"/>
                </a:solidFill>
              </a:rPr>
              <a:pPr/>
              <a:t>32</a:t>
            </a:fld>
            <a:endParaRPr lang="en-US" dirty="0">
              <a:solidFill>
                <a:srgbClr val="474C55"/>
              </a:solidFill>
            </a:endParaRPr>
          </a:p>
        </p:txBody>
      </p:sp>
      <p:grpSp>
        <p:nvGrpSpPr>
          <p:cNvPr id="8" name="Group 7">
            <a:extLst>
              <a:ext uri="{FF2B5EF4-FFF2-40B4-BE49-F238E27FC236}">
                <a16:creationId xmlns:a16="http://schemas.microsoft.com/office/drawing/2014/main" id="{95948F6B-3423-46FC-8AEE-53B4511B46AD}"/>
              </a:ext>
            </a:extLst>
          </p:cNvPr>
          <p:cNvGrpSpPr/>
          <p:nvPr/>
        </p:nvGrpSpPr>
        <p:grpSpPr>
          <a:xfrm>
            <a:off x="1543194" y="1485900"/>
            <a:ext cx="9105612" cy="4689358"/>
            <a:chOff x="1448395" y="1485900"/>
            <a:chExt cx="9105612" cy="4689358"/>
          </a:xfrm>
        </p:grpSpPr>
        <p:pic>
          <p:nvPicPr>
            <p:cNvPr id="4" name="Picture 3" descr="A picture containing text, person, computer, computer&#10;&#10;Description automatically generated">
              <a:extLst>
                <a:ext uri="{FF2B5EF4-FFF2-40B4-BE49-F238E27FC236}">
                  <a16:creationId xmlns:a16="http://schemas.microsoft.com/office/drawing/2014/main" id="{C668B334-2897-4139-B08D-E87227191A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8395" y="1485900"/>
              <a:ext cx="9105612" cy="4689358"/>
            </a:xfrm>
            <a:prstGeom prst="rect">
              <a:avLst/>
            </a:prstGeom>
            <a:ln>
              <a:solidFill>
                <a:schemeClr val="accent3"/>
              </a:solidFill>
            </a:ln>
          </p:spPr>
        </p:pic>
        <p:sp>
          <p:nvSpPr>
            <p:cNvPr id="7" name="Freeform: Shape 6">
              <a:extLst>
                <a:ext uri="{FF2B5EF4-FFF2-40B4-BE49-F238E27FC236}">
                  <a16:creationId xmlns:a16="http://schemas.microsoft.com/office/drawing/2014/main" id="{C7BCC383-FDA2-46EA-A78A-DB8AF1BE3D80}"/>
                </a:ext>
              </a:extLst>
            </p:cNvPr>
            <p:cNvSpPr/>
            <p:nvPr/>
          </p:nvSpPr>
          <p:spPr>
            <a:xfrm>
              <a:off x="2114550" y="2114550"/>
              <a:ext cx="3943350" cy="3409950"/>
            </a:xfrm>
            <a:custGeom>
              <a:avLst/>
              <a:gdLst>
                <a:gd name="connsiteX0" fmla="*/ 209550 w 4152900"/>
                <a:gd name="connsiteY0" fmla="*/ 1028700 h 3409950"/>
                <a:gd name="connsiteX1" fmla="*/ 0 w 4152900"/>
                <a:gd name="connsiteY1" fmla="*/ 1028700 h 3409950"/>
                <a:gd name="connsiteX2" fmla="*/ 3695700 w 4152900"/>
                <a:gd name="connsiteY2" fmla="*/ 0 h 3409950"/>
                <a:gd name="connsiteX3" fmla="*/ 4152900 w 4152900"/>
                <a:gd name="connsiteY3" fmla="*/ 2171700 h 3409950"/>
                <a:gd name="connsiteX4" fmla="*/ 914400 w 4152900"/>
                <a:gd name="connsiteY4" fmla="*/ 3409950 h 3409950"/>
                <a:gd name="connsiteX5" fmla="*/ 209550 w 4152900"/>
                <a:gd name="connsiteY5" fmla="*/ 1028700 h 3409950"/>
                <a:gd name="connsiteX0" fmla="*/ 0 w 3943350"/>
                <a:gd name="connsiteY0" fmla="*/ 1028700 h 3409950"/>
                <a:gd name="connsiteX1" fmla="*/ 3486150 w 3943350"/>
                <a:gd name="connsiteY1" fmla="*/ 0 h 3409950"/>
                <a:gd name="connsiteX2" fmla="*/ 3943350 w 3943350"/>
                <a:gd name="connsiteY2" fmla="*/ 2171700 h 3409950"/>
                <a:gd name="connsiteX3" fmla="*/ 704850 w 3943350"/>
                <a:gd name="connsiteY3" fmla="*/ 3409950 h 3409950"/>
                <a:gd name="connsiteX4" fmla="*/ 0 w 3943350"/>
                <a:gd name="connsiteY4" fmla="*/ 102870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3409950">
                  <a:moveTo>
                    <a:pt x="0" y="1028700"/>
                  </a:moveTo>
                  <a:lnTo>
                    <a:pt x="3486150" y="0"/>
                  </a:lnTo>
                  <a:lnTo>
                    <a:pt x="3943350" y="2171700"/>
                  </a:lnTo>
                  <a:lnTo>
                    <a:pt x="704850" y="3409950"/>
                  </a:lnTo>
                  <a:lnTo>
                    <a:pt x="0" y="10287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Placeholder 7">
            <a:extLst>
              <a:ext uri="{FF2B5EF4-FFF2-40B4-BE49-F238E27FC236}">
                <a16:creationId xmlns:a16="http://schemas.microsoft.com/office/drawing/2014/main" id="{8EFC6A3B-D03D-49B3-AC35-23FE8E0E08FC}"/>
              </a:ext>
            </a:extLst>
          </p:cNvPr>
          <p:cNvSpPr txBox="1">
            <a:spLocks/>
          </p:cNvSpPr>
          <p:nvPr/>
        </p:nvSpPr>
        <p:spPr>
          <a:xfrm rot="20617332">
            <a:off x="2433502" y="2681014"/>
            <a:ext cx="3511966" cy="2217575"/>
          </a:xfrm>
          <a:prstGeom prst="rect">
            <a:avLst/>
          </a:prstGeom>
        </p:spPr>
        <p:txBody>
          <a:bodyPr>
            <a:prstTxWarp prst="textCascadeUp">
              <a:avLst>
                <a:gd name="adj" fmla="val 86914"/>
              </a:avLst>
            </a:prstTxWarp>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00050" lvl="1" indent="-285750">
              <a:lnSpc>
                <a:spcPct val="150000"/>
              </a:lnSpc>
              <a:buClr>
                <a:srgbClr val="070708"/>
              </a:buClr>
              <a:buFont typeface="Wingdings" panose="05000000000000000000" pitchFamily="2" charset="2"/>
              <a:buChar char="ü"/>
            </a:pPr>
            <a:r>
              <a:rPr lang="en-US" sz="1400" b="1" dirty="0">
                <a:solidFill>
                  <a:schemeClr val="tx1"/>
                </a:solidFill>
                <a:latin typeface="Calibri" panose="020F0502020204030204" pitchFamily="34" charset="0"/>
                <a:cs typeface="Calibri" panose="020F0502020204030204" pitchFamily="34" charset="0"/>
              </a:rPr>
              <a:t>What’s your mother’s maiden name? </a:t>
            </a:r>
          </a:p>
          <a:p>
            <a:pPr marL="400050" lvl="1" indent="-285750">
              <a:lnSpc>
                <a:spcPct val="150000"/>
              </a:lnSpc>
              <a:buClr>
                <a:srgbClr val="BFBFBF"/>
              </a:buClr>
              <a:buFont typeface="Wingdings" panose="05000000000000000000" pitchFamily="2" charset="2"/>
              <a:buChar char="§"/>
            </a:pPr>
            <a:r>
              <a:rPr lang="en-US" sz="1400" b="1" dirty="0">
                <a:solidFill>
                  <a:srgbClr val="BFBFBF"/>
                </a:solidFill>
                <a:latin typeface="Calibri" panose="020F0502020204030204" pitchFamily="34" charset="0"/>
                <a:cs typeface="Calibri" panose="020F0502020204030204" pitchFamily="34" charset="0"/>
              </a:rPr>
              <a:t>What </a:t>
            </a:r>
            <a:r>
              <a:rPr lang="en-US" sz="1400" b="1" dirty="0">
                <a:solidFill>
                  <a:schemeClr val="bg1">
                    <a:lumMod val="75000"/>
                  </a:schemeClr>
                </a:solidFill>
                <a:latin typeface="Calibri" panose="020F0502020204030204" pitchFamily="34" charset="0"/>
                <a:cs typeface="Calibri" panose="020F0502020204030204" pitchFamily="34" charset="0"/>
              </a:rPr>
              <a:t>street did you grow up on? </a:t>
            </a:r>
          </a:p>
          <a:p>
            <a:pPr marL="400050" lvl="1" indent="-285750">
              <a:lnSpc>
                <a:spcPct val="150000"/>
              </a:lnSpc>
              <a:buClr>
                <a:srgbClr val="BFBFBF"/>
              </a:buClr>
              <a:buFont typeface="Wingdings" panose="05000000000000000000" pitchFamily="2" charset="2"/>
              <a:buChar char="§"/>
            </a:pPr>
            <a:r>
              <a:rPr lang="en-US" sz="1400" b="1" dirty="0">
                <a:solidFill>
                  <a:schemeClr val="bg1">
                    <a:lumMod val="75000"/>
                  </a:schemeClr>
                </a:solidFill>
                <a:latin typeface="Calibri" panose="020F0502020204030204" pitchFamily="34" charset="0"/>
                <a:cs typeface="Calibri" panose="020F0502020204030204" pitchFamily="34" charset="0"/>
              </a:rPr>
              <a:t>What was the name of your first pet?</a:t>
            </a:r>
          </a:p>
          <a:p>
            <a:pPr marL="400050" lvl="1" indent="-285750">
              <a:lnSpc>
                <a:spcPct val="150000"/>
              </a:lnSpc>
              <a:buClr>
                <a:srgbClr val="BFBFBF"/>
              </a:buClr>
              <a:buFont typeface="Wingdings" panose="05000000000000000000" pitchFamily="2" charset="2"/>
              <a:buChar char="§"/>
            </a:pPr>
            <a:r>
              <a:rPr lang="en-US" sz="1400" b="1" dirty="0">
                <a:solidFill>
                  <a:schemeClr val="bg1">
                    <a:lumMod val="75000"/>
                  </a:schemeClr>
                </a:solidFill>
                <a:latin typeface="Calibri" panose="020F0502020204030204" pitchFamily="34" charset="0"/>
                <a:cs typeface="Calibri" panose="020F0502020204030204" pitchFamily="34" charset="0"/>
              </a:rPr>
              <a:t>What’s your favorite number?</a:t>
            </a:r>
          </a:p>
        </p:txBody>
      </p:sp>
    </p:spTree>
    <p:extLst>
      <p:ext uri="{BB962C8B-B14F-4D97-AF65-F5344CB8AC3E}">
        <p14:creationId xmlns:p14="http://schemas.microsoft.com/office/powerpoint/2010/main" val="353953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EE3F9-AE43-4348-8B09-D73063365443}"/>
              </a:ext>
            </a:extLst>
          </p:cNvPr>
          <p:cNvSpPr>
            <a:spLocks noGrp="1"/>
          </p:cNvSpPr>
          <p:nvPr>
            <p:ph type="body" idx="13"/>
          </p:nvPr>
        </p:nvSpPr>
        <p:spPr>
          <a:xfrm>
            <a:off x="2806239" y="2479284"/>
            <a:ext cx="4585964" cy="1490183"/>
          </a:xfrm>
        </p:spPr>
        <p:txBody>
          <a:bodyPr/>
          <a:lstStyle/>
          <a:p>
            <a:r>
              <a:rPr lang="en-US" sz="4800" dirty="0"/>
              <a:t>Direct Threats</a:t>
            </a:r>
          </a:p>
        </p:txBody>
      </p:sp>
      <p:sp>
        <p:nvSpPr>
          <p:cNvPr id="5" name="Freeform 162">
            <a:extLst>
              <a:ext uri="{FF2B5EF4-FFF2-40B4-BE49-F238E27FC236}">
                <a16:creationId xmlns:a16="http://schemas.microsoft.com/office/drawing/2014/main" id="{246B9B4D-3273-4BFF-942F-613658F7E0B5}"/>
              </a:ext>
            </a:extLst>
          </p:cNvPr>
          <p:cNvSpPr>
            <a:spLocks noEditPoints="1"/>
          </p:cNvSpPr>
          <p:nvPr/>
        </p:nvSpPr>
        <p:spPr bwMode="auto">
          <a:xfrm>
            <a:off x="2092959" y="2752824"/>
            <a:ext cx="1015617" cy="829868"/>
          </a:xfrm>
          <a:custGeom>
            <a:avLst/>
            <a:gdLst>
              <a:gd name="T0" fmla="*/ 93 w 186"/>
              <a:gd name="T1" fmla="*/ 42 h 152"/>
              <a:gd name="T2" fmla="*/ 85 w 186"/>
              <a:gd name="T3" fmla="*/ 51 h 152"/>
              <a:gd name="T4" fmla="*/ 89 w 186"/>
              <a:gd name="T5" fmla="*/ 97 h 152"/>
              <a:gd name="T6" fmla="*/ 93 w 186"/>
              <a:gd name="T7" fmla="*/ 101 h 152"/>
              <a:gd name="T8" fmla="*/ 97 w 186"/>
              <a:gd name="T9" fmla="*/ 97 h 152"/>
              <a:gd name="T10" fmla="*/ 101 w 186"/>
              <a:gd name="T11" fmla="*/ 51 h 152"/>
              <a:gd name="T12" fmla="*/ 93 w 186"/>
              <a:gd name="T13" fmla="*/ 42 h 152"/>
              <a:gd name="T14" fmla="*/ 93 w 186"/>
              <a:gd name="T15" fmla="*/ 110 h 152"/>
              <a:gd name="T16" fmla="*/ 85 w 186"/>
              <a:gd name="T17" fmla="*/ 118 h 152"/>
              <a:gd name="T18" fmla="*/ 93 w 186"/>
              <a:gd name="T19" fmla="*/ 127 h 152"/>
              <a:gd name="T20" fmla="*/ 101 w 186"/>
              <a:gd name="T21" fmla="*/ 118 h 152"/>
              <a:gd name="T22" fmla="*/ 93 w 186"/>
              <a:gd name="T23" fmla="*/ 110 h 152"/>
              <a:gd name="T24" fmla="*/ 184 w 186"/>
              <a:gd name="T25" fmla="*/ 127 h 152"/>
              <a:gd name="T26" fmla="*/ 108 w 186"/>
              <a:gd name="T27" fmla="*/ 9 h 152"/>
              <a:gd name="T28" fmla="*/ 93 w 186"/>
              <a:gd name="T29" fmla="*/ 0 h 152"/>
              <a:gd name="T30" fmla="*/ 78 w 186"/>
              <a:gd name="T31" fmla="*/ 9 h 152"/>
              <a:gd name="T32" fmla="*/ 2 w 186"/>
              <a:gd name="T33" fmla="*/ 127 h 152"/>
              <a:gd name="T34" fmla="*/ 0 w 186"/>
              <a:gd name="T35" fmla="*/ 135 h 152"/>
              <a:gd name="T36" fmla="*/ 17 w 186"/>
              <a:gd name="T37" fmla="*/ 152 h 152"/>
              <a:gd name="T38" fmla="*/ 169 w 186"/>
              <a:gd name="T39" fmla="*/ 152 h 152"/>
              <a:gd name="T40" fmla="*/ 186 w 186"/>
              <a:gd name="T41" fmla="*/ 135 h 152"/>
              <a:gd name="T42" fmla="*/ 184 w 186"/>
              <a:gd name="T43" fmla="*/ 127 h 152"/>
              <a:gd name="T44" fmla="*/ 169 w 186"/>
              <a:gd name="T45" fmla="*/ 144 h 152"/>
              <a:gd name="T46" fmla="*/ 17 w 186"/>
              <a:gd name="T47" fmla="*/ 144 h 152"/>
              <a:gd name="T48" fmla="*/ 9 w 186"/>
              <a:gd name="T49" fmla="*/ 135 h 152"/>
              <a:gd name="T50" fmla="*/ 9 w 186"/>
              <a:gd name="T51" fmla="*/ 132 h 152"/>
              <a:gd name="T52" fmla="*/ 9 w 186"/>
              <a:gd name="T53" fmla="*/ 131 h 152"/>
              <a:gd name="T54" fmla="*/ 85 w 186"/>
              <a:gd name="T55" fmla="*/ 13 h 152"/>
              <a:gd name="T56" fmla="*/ 86 w 186"/>
              <a:gd name="T57" fmla="*/ 13 h 152"/>
              <a:gd name="T58" fmla="*/ 93 w 186"/>
              <a:gd name="T59" fmla="*/ 9 h 152"/>
              <a:gd name="T60" fmla="*/ 100 w 186"/>
              <a:gd name="T61" fmla="*/ 12 h 152"/>
              <a:gd name="T62" fmla="*/ 101 w 186"/>
              <a:gd name="T63" fmla="*/ 13 h 152"/>
              <a:gd name="T64" fmla="*/ 177 w 186"/>
              <a:gd name="T65" fmla="*/ 131 h 152"/>
              <a:gd name="T66" fmla="*/ 177 w 186"/>
              <a:gd name="T67" fmla="*/ 132 h 152"/>
              <a:gd name="T68" fmla="*/ 177 w 186"/>
              <a:gd name="T69" fmla="*/ 135 h 152"/>
              <a:gd name="T70" fmla="*/ 169 w 186"/>
              <a:gd name="T7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52">
                <a:moveTo>
                  <a:pt x="93" y="42"/>
                </a:moveTo>
                <a:cubicBezTo>
                  <a:pt x="88" y="42"/>
                  <a:pt x="85" y="46"/>
                  <a:pt x="85" y="51"/>
                </a:cubicBezTo>
                <a:cubicBezTo>
                  <a:pt x="89" y="97"/>
                  <a:pt x="89" y="97"/>
                  <a:pt x="89" y="97"/>
                </a:cubicBezTo>
                <a:cubicBezTo>
                  <a:pt x="89" y="99"/>
                  <a:pt x="91" y="101"/>
                  <a:pt x="93" y="101"/>
                </a:cubicBezTo>
                <a:cubicBezTo>
                  <a:pt x="95" y="101"/>
                  <a:pt x="97" y="99"/>
                  <a:pt x="97" y="97"/>
                </a:cubicBezTo>
                <a:cubicBezTo>
                  <a:pt x="101" y="51"/>
                  <a:pt x="101" y="51"/>
                  <a:pt x="101" y="51"/>
                </a:cubicBezTo>
                <a:cubicBezTo>
                  <a:pt x="101" y="46"/>
                  <a:pt x="98" y="42"/>
                  <a:pt x="93" y="42"/>
                </a:cubicBezTo>
                <a:close/>
                <a:moveTo>
                  <a:pt x="93" y="110"/>
                </a:moveTo>
                <a:cubicBezTo>
                  <a:pt x="88" y="110"/>
                  <a:pt x="85" y="114"/>
                  <a:pt x="85" y="118"/>
                </a:cubicBezTo>
                <a:cubicBezTo>
                  <a:pt x="85" y="123"/>
                  <a:pt x="88" y="127"/>
                  <a:pt x="93" y="127"/>
                </a:cubicBezTo>
                <a:cubicBezTo>
                  <a:pt x="98" y="127"/>
                  <a:pt x="101" y="123"/>
                  <a:pt x="101" y="118"/>
                </a:cubicBezTo>
                <a:cubicBezTo>
                  <a:pt x="101" y="114"/>
                  <a:pt x="98" y="110"/>
                  <a:pt x="93" y="110"/>
                </a:cubicBezTo>
                <a:close/>
                <a:moveTo>
                  <a:pt x="184" y="127"/>
                </a:moveTo>
                <a:cubicBezTo>
                  <a:pt x="108" y="9"/>
                  <a:pt x="108" y="9"/>
                  <a:pt x="108" y="9"/>
                </a:cubicBezTo>
                <a:cubicBezTo>
                  <a:pt x="108" y="9"/>
                  <a:pt x="104" y="0"/>
                  <a:pt x="93" y="0"/>
                </a:cubicBezTo>
                <a:cubicBezTo>
                  <a:pt x="83" y="0"/>
                  <a:pt x="78" y="9"/>
                  <a:pt x="78" y="9"/>
                </a:cubicBezTo>
                <a:cubicBezTo>
                  <a:pt x="2" y="127"/>
                  <a:pt x="2" y="127"/>
                  <a:pt x="2" y="127"/>
                </a:cubicBezTo>
                <a:cubicBezTo>
                  <a:pt x="2" y="127"/>
                  <a:pt x="0" y="130"/>
                  <a:pt x="0" y="135"/>
                </a:cubicBezTo>
                <a:cubicBezTo>
                  <a:pt x="0" y="144"/>
                  <a:pt x="8" y="152"/>
                  <a:pt x="17" y="152"/>
                </a:cubicBezTo>
                <a:cubicBezTo>
                  <a:pt x="169" y="152"/>
                  <a:pt x="169" y="152"/>
                  <a:pt x="169" y="152"/>
                </a:cubicBezTo>
                <a:cubicBezTo>
                  <a:pt x="178" y="152"/>
                  <a:pt x="186" y="144"/>
                  <a:pt x="186" y="135"/>
                </a:cubicBezTo>
                <a:cubicBezTo>
                  <a:pt x="186" y="129"/>
                  <a:pt x="184" y="127"/>
                  <a:pt x="184" y="127"/>
                </a:cubicBezTo>
                <a:close/>
                <a:moveTo>
                  <a:pt x="169" y="144"/>
                </a:moveTo>
                <a:cubicBezTo>
                  <a:pt x="17" y="144"/>
                  <a:pt x="17" y="144"/>
                  <a:pt x="17" y="144"/>
                </a:cubicBezTo>
                <a:cubicBezTo>
                  <a:pt x="12" y="144"/>
                  <a:pt x="9" y="140"/>
                  <a:pt x="9" y="135"/>
                </a:cubicBezTo>
                <a:cubicBezTo>
                  <a:pt x="9" y="133"/>
                  <a:pt x="9" y="132"/>
                  <a:pt x="9" y="132"/>
                </a:cubicBezTo>
                <a:cubicBezTo>
                  <a:pt x="9" y="132"/>
                  <a:pt x="9" y="132"/>
                  <a:pt x="9" y="131"/>
                </a:cubicBezTo>
                <a:cubicBezTo>
                  <a:pt x="85" y="13"/>
                  <a:pt x="85" y="13"/>
                  <a:pt x="85" y="13"/>
                </a:cubicBezTo>
                <a:cubicBezTo>
                  <a:pt x="86" y="13"/>
                  <a:pt x="86" y="13"/>
                  <a:pt x="86" y="13"/>
                </a:cubicBezTo>
                <a:cubicBezTo>
                  <a:pt x="86" y="13"/>
                  <a:pt x="88" y="9"/>
                  <a:pt x="93" y="9"/>
                </a:cubicBezTo>
                <a:cubicBezTo>
                  <a:pt x="98" y="9"/>
                  <a:pt x="100" y="12"/>
                  <a:pt x="100" y="12"/>
                </a:cubicBezTo>
                <a:cubicBezTo>
                  <a:pt x="100" y="13"/>
                  <a:pt x="100" y="13"/>
                  <a:pt x="101" y="13"/>
                </a:cubicBezTo>
                <a:cubicBezTo>
                  <a:pt x="177" y="131"/>
                  <a:pt x="177" y="131"/>
                  <a:pt x="177" y="131"/>
                </a:cubicBezTo>
                <a:cubicBezTo>
                  <a:pt x="177" y="132"/>
                  <a:pt x="177" y="132"/>
                  <a:pt x="177" y="132"/>
                </a:cubicBezTo>
                <a:cubicBezTo>
                  <a:pt x="177" y="132"/>
                  <a:pt x="177" y="133"/>
                  <a:pt x="177" y="135"/>
                </a:cubicBezTo>
                <a:cubicBezTo>
                  <a:pt x="177" y="140"/>
                  <a:pt x="174" y="144"/>
                  <a:pt x="169" y="144"/>
                </a:cubicBezTo>
                <a:close/>
              </a:path>
            </a:pathLst>
          </a:custGeom>
          <a:solidFill>
            <a:schemeClr val="bg1"/>
          </a:solidFill>
          <a:ln w="6350">
            <a:solidFill>
              <a:schemeClr val="bg1"/>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74C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2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19995" y="1827056"/>
            <a:ext cx="1905001" cy="3643126"/>
          </a:xfrm>
          <a:prstGeom prst="rect">
            <a:avLst/>
          </a:prstGeom>
        </p:spPr>
      </p:pic>
      <p:sp>
        <p:nvSpPr>
          <p:cNvPr id="2" name="Title 1"/>
          <p:cNvSpPr>
            <a:spLocks noGrp="1"/>
          </p:cNvSpPr>
          <p:nvPr>
            <p:ph type="title"/>
          </p:nvPr>
        </p:nvSpPr>
        <p:spPr/>
        <p:txBody>
          <a:bodyPr/>
          <a:lstStyle/>
          <a:p>
            <a:r>
              <a:rPr lang="en-US" dirty="0"/>
              <a:t>Types of Direct Threats</a:t>
            </a:r>
          </a:p>
        </p:txBody>
      </p:sp>
      <p:sp>
        <p:nvSpPr>
          <p:cNvPr id="3" name="Slide Number Placeholder 2"/>
          <p:cNvSpPr>
            <a:spLocks noGrp="1"/>
          </p:cNvSpPr>
          <p:nvPr>
            <p:ph type="sldNum" sz="quarter" idx="10"/>
          </p:nvPr>
        </p:nvSpPr>
        <p:spPr/>
        <p:txBody>
          <a:bodyPr/>
          <a:lstStyle/>
          <a:p>
            <a:fld id="{496F6AEA-BFCE-644B-B5DE-06784F16BF6E}" type="slidenum">
              <a:rPr lang="en-US" smtClean="0"/>
              <a:pPr/>
              <a:t>5</a:t>
            </a:fld>
            <a:endParaRPr lang="en-US" dirty="0"/>
          </a:p>
        </p:txBody>
      </p:sp>
      <p:sp>
        <p:nvSpPr>
          <p:cNvPr id="10" name="Text Placeholder 9"/>
          <p:cNvSpPr>
            <a:spLocks noGrp="1"/>
          </p:cNvSpPr>
          <p:nvPr>
            <p:ph type="body" sz="quarter" idx="11"/>
          </p:nvPr>
        </p:nvSpPr>
        <p:spPr/>
        <p:txBody>
          <a:bodyPr/>
          <a:lstStyle/>
          <a:p>
            <a:endParaRPr lang="en-US"/>
          </a:p>
        </p:txBody>
      </p:sp>
      <p:sp>
        <p:nvSpPr>
          <p:cNvPr id="11" name="Text Placeholder 10"/>
          <p:cNvSpPr>
            <a:spLocks noGrp="1"/>
          </p:cNvSpPr>
          <p:nvPr>
            <p:ph type="body" sz="quarter" idx="13"/>
          </p:nvPr>
        </p:nvSpPr>
        <p:spPr/>
        <p:txBody>
          <a:bodyPr/>
          <a:lstStyle/>
          <a:p>
            <a:endParaRPr lang="en-US" dirty="0"/>
          </a:p>
        </p:txBody>
      </p:sp>
      <p:sp>
        <p:nvSpPr>
          <p:cNvPr id="17" name="Text Placeholder 16"/>
          <p:cNvSpPr>
            <a:spLocks noGrp="1"/>
          </p:cNvSpPr>
          <p:nvPr>
            <p:ph type="body" sz="quarter" idx="15"/>
          </p:nvPr>
        </p:nvSpPr>
        <p:spPr/>
        <p:txBody>
          <a:bodyPr/>
          <a:lstStyle/>
          <a:p>
            <a:r>
              <a:rPr lang="en-US" dirty="0"/>
              <a:t>How to spot and avoid scams</a:t>
            </a:r>
          </a:p>
        </p:txBody>
      </p:sp>
      <p:sp>
        <p:nvSpPr>
          <p:cNvPr id="19" name="Text Placeholder 14"/>
          <p:cNvSpPr>
            <a:spLocks noGrp="1"/>
          </p:cNvSpPr>
          <p:nvPr>
            <p:ph type="body" sz="quarter" idx="14"/>
          </p:nvPr>
        </p:nvSpPr>
        <p:spPr>
          <a:xfrm>
            <a:off x="6767164" y="3012549"/>
            <a:ext cx="5090886" cy="1272143"/>
          </a:xfrm>
        </p:spPr>
        <p:txBody>
          <a:bodyPr vert="horz" wrap="square" lIns="91440" tIns="45720" rIns="91440" bIns="45720" rtlCol="0">
            <a:spAutoFit/>
          </a:bodyPr>
          <a:lstStyle/>
          <a:p>
            <a:pPr>
              <a:lnSpc>
                <a:spcPct val="100000"/>
              </a:lnSpc>
              <a:spcAft>
                <a:spcPts val="400"/>
              </a:spcAft>
              <a:buClr>
                <a:schemeClr val="accent2"/>
              </a:buClr>
            </a:pPr>
            <a:r>
              <a:rPr lang="en-US" sz="2000" dirty="0"/>
              <a:t>Lost or stolen physical property </a:t>
            </a:r>
          </a:p>
          <a:p>
            <a:pPr>
              <a:lnSpc>
                <a:spcPct val="100000"/>
              </a:lnSpc>
              <a:spcAft>
                <a:spcPts val="400"/>
              </a:spcAft>
              <a:buClr>
                <a:schemeClr val="accent2"/>
              </a:buClr>
            </a:pPr>
            <a:r>
              <a:rPr lang="en-US" sz="2000" dirty="0"/>
              <a:t>Mail scams</a:t>
            </a:r>
          </a:p>
          <a:p>
            <a:pPr>
              <a:lnSpc>
                <a:spcPct val="100000"/>
              </a:lnSpc>
              <a:spcAft>
                <a:spcPts val="400"/>
              </a:spcAft>
              <a:buClr>
                <a:schemeClr val="accent2"/>
              </a:buClr>
            </a:pPr>
            <a:r>
              <a:rPr lang="en-US" sz="2000" dirty="0"/>
              <a:t>Phone calls or voice messages</a:t>
            </a:r>
          </a:p>
        </p:txBody>
      </p:sp>
      <p:cxnSp>
        <p:nvCxnSpPr>
          <p:cNvPr id="21" name="Straight Connector 20"/>
          <p:cNvCxnSpPr/>
          <p:nvPr/>
        </p:nvCxnSpPr>
        <p:spPr>
          <a:xfrm>
            <a:off x="6532999" y="1848849"/>
            <a:ext cx="0" cy="35995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hand holding a phone&#10;&#10;Description automatically generated with medium confidence">
            <a:extLst>
              <a:ext uri="{FF2B5EF4-FFF2-40B4-BE49-F238E27FC236}">
                <a16:creationId xmlns:a16="http://schemas.microsoft.com/office/drawing/2014/main" id="{A1F257D7-12BE-40BA-8774-FBABB90C50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579" r="4185"/>
          <a:stretch/>
        </p:blipFill>
        <p:spPr>
          <a:xfrm>
            <a:off x="4200133" y="1830870"/>
            <a:ext cx="2053566" cy="3639312"/>
          </a:xfrm>
          <a:prstGeom prst="rect">
            <a:avLst/>
          </a:prstGeom>
        </p:spPr>
      </p:pic>
      <p:pic>
        <p:nvPicPr>
          <p:cNvPr id="15" name="Picture 14">
            <a:extLst>
              <a:ext uri="{FF2B5EF4-FFF2-40B4-BE49-F238E27FC236}">
                <a16:creationId xmlns:a16="http://schemas.microsoft.com/office/drawing/2014/main" id="{A13271B5-E815-4181-AA0E-549A1DED776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69" y="1822593"/>
            <a:ext cx="1876426" cy="3652053"/>
          </a:xfrm>
          <a:prstGeom prst="rect">
            <a:avLst/>
          </a:prstGeom>
        </p:spPr>
      </p:pic>
    </p:spTree>
    <p:extLst>
      <p:ext uri="{BB962C8B-B14F-4D97-AF65-F5344CB8AC3E}">
        <p14:creationId xmlns:p14="http://schemas.microsoft.com/office/powerpoint/2010/main" val="105315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FB21-FF48-4FD3-BDE4-5851699836F9}"/>
              </a:ext>
            </a:extLst>
          </p:cNvPr>
          <p:cNvSpPr>
            <a:spLocks noGrp="1"/>
          </p:cNvSpPr>
          <p:nvPr>
            <p:ph type="title"/>
          </p:nvPr>
        </p:nvSpPr>
        <p:spPr/>
        <p:txBody>
          <a:bodyPr/>
          <a:lstStyle/>
          <a:p>
            <a:r>
              <a:rPr lang="en-US" dirty="0"/>
              <a:t>Lost or Stolen Property</a:t>
            </a:r>
          </a:p>
        </p:txBody>
      </p:sp>
      <p:sp>
        <p:nvSpPr>
          <p:cNvPr id="3" name="Slide Number Placeholder 2">
            <a:extLst>
              <a:ext uri="{FF2B5EF4-FFF2-40B4-BE49-F238E27FC236}">
                <a16:creationId xmlns:a16="http://schemas.microsoft.com/office/drawing/2014/main" id="{32775100-09C1-4F37-9D1E-AE81A8B79D6D}"/>
              </a:ext>
            </a:extLst>
          </p:cNvPr>
          <p:cNvSpPr>
            <a:spLocks noGrp="1"/>
          </p:cNvSpPr>
          <p:nvPr>
            <p:ph type="sldNum" sz="quarter" idx="10"/>
          </p:nvPr>
        </p:nvSpPr>
        <p:spPr/>
        <p:txBody>
          <a:bodyPr/>
          <a:lstStyle/>
          <a:p>
            <a:fld id="{496F6AEA-BFCE-644B-B5DE-06784F16BF6E}" type="slidenum">
              <a:rPr lang="en-US" smtClean="0">
                <a:solidFill>
                  <a:srgbClr val="474C55"/>
                </a:solidFill>
              </a:rPr>
              <a:pPr/>
              <a:t>6</a:t>
            </a:fld>
            <a:endParaRPr lang="en-US" dirty="0">
              <a:solidFill>
                <a:srgbClr val="474C55"/>
              </a:solidFill>
            </a:endParaRPr>
          </a:p>
        </p:txBody>
      </p:sp>
      <p:sp>
        <p:nvSpPr>
          <p:cNvPr id="4" name="Text Placeholder 3">
            <a:extLst>
              <a:ext uri="{FF2B5EF4-FFF2-40B4-BE49-F238E27FC236}">
                <a16:creationId xmlns:a16="http://schemas.microsoft.com/office/drawing/2014/main" id="{745ED72D-575D-4EF1-9E64-9ACC552FA2E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24F56BF-A382-4901-89D7-5903E84640B3}"/>
              </a:ext>
            </a:extLst>
          </p:cNvPr>
          <p:cNvSpPr>
            <a:spLocks noGrp="1"/>
          </p:cNvSpPr>
          <p:nvPr>
            <p:ph type="body" sz="quarter" idx="15"/>
          </p:nvPr>
        </p:nvSpPr>
        <p:spPr/>
        <p:txBody>
          <a:bodyPr/>
          <a:lstStyle/>
          <a:p>
            <a:endParaRPr lang="en-US" dirty="0"/>
          </a:p>
        </p:txBody>
      </p:sp>
      <p:sp>
        <p:nvSpPr>
          <p:cNvPr id="9" name="Text Placeholder 5">
            <a:extLst>
              <a:ext uri="{FF2B5EF4-FFF2-40B4-BE49-F238E27FC236}">
                <a16:creationId xmlns:a16="http://schemas.microsoft.com/office/drawing/2014/main" id="{E8B860FA-DB6A-44BD-99C5-FF9D1A0BF981}"/>
              </a:ext>
            </a:extLst>
          </p:cNvPr>
          <p:cNvSpPr txBox="1">
            <a:spLocks/>
          </p:cNvSpPr>
          <p:nvPr/>
        </p:nvSpPr>
        <p:spPr>
          <a:xfrm>
            <a:off x="3169342" y="2449526"/>
            <a:ext cx="2760401" cy="27597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6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300"/>
              </a:spcAft>
              <a:buClr>
                <a:srgbClr val="008B95"/>
              </a:buClr>
            </a:pPr>
            <a:r>
              <a:rPr lang="en-US" sz="2000" dirty="0">
                <a:solidFill>
                  <a:schemeClr val="tx1"/>
                </a:solidFill>
                <a:latin typeface="+mj-lt"/>
              </a:rPr>
              <a:t>Cash and checkbooks </a:t>
            </a:r>
          </a:p>
          <a:p>
            <a:pPr>
              <a:lnSpc>
                <a:spcPct val="100000"/>
              </a:lnSpc>
              <a:spcAft>
                <a:spcPts val="300"/>
              </a:spcAft>
              <a:buClr>
                <a:srgbClr val="008B95"/>
              </a:buClr>
            </a:pPr>
            <a:r>
              <a:rPr lang="en-US" sz="2000" dirty="0">
                <a:solidFill>
                  <a:schemeClr val="tx1"/>
                </a:solidFill>
                <a:latin typeface="+mj-lt"/>
              </a:rPr>
              <a:t>Driver’s license</a:t>
            </a:r>
          </a:p>
          <a:p>
            <a:pPr>
              <a:lnSpc>
                <a:spcPct val="100000"/>
              </a:lnSpc>
              <a:spcAft>
                <a:spcPts val="300"/>
              </a:spcAft>
              <a:buClr>
                <a:srgbClr val="008B95"/>
              </a:buClr>
            </a:pPr>
            <a:r>
              <a:rPr lang="en-US" sz="2000" dirty="0">
                <a:solidFill>
                  <a:schemeClr val="tx1"/>
                </a:solidFill>
                <a:latin typeface="+mj-lt"/>
              </a:rPr>
              <a:t>Credit and debit cards</a:t>
            </a:r>
          </a:p>
          <a:p>
            <a:pPr>
              <a:lnSpc>
                <a:spcPct val="100000"/>
              </a:lnSpc>
              <a:spcAft>
                <a:spcPts val="300"/>
              </a:spcAft>
              <a:buClr>
                <a:srgbClr val="008B95"/>
              </a:buClr>
            </a:pPr>
            <a:r>
              <a:rPr lang="en-US" sz="2000" dirty="0">
                <a:solidFill>
                  <a:schemeClr val="tx1"/>
                </a:solidFill>
                <a:latin typeface="+mj-lt"/>
              </a:rPr>
              <a:t>Social Security card and health insurance and cards</a:t>
            </a:r>
          </a:p>
          <a:p>
            <a:pPr>
              <a:lnSpc>
                <a:spcPct val="100000"/>
              </a:lnSpc>
              <a:spcAft>
                <a:spcPts val="300"/>
              </a:spcAft>
              <a:buClr>
                <a:srgbClr val="008B95"/>
              </a:buClr>
            </a:pPr>
            <a:r>
              <a:rPr lang="en-US" sz="2000" dirty="0">
                <a:solidFill>
                  <a:schemeClr val="tx1"/>
                </a:solidFill>
                <a:latin typeface="+mj-lt"/>
              </a:rPr>
              <a:t>Keys</a:t>
            </a:r>
          </a:p>
        </p:txBody>
      </p:sp>
      <p:sp>
        <p:nvSpPr>
          <p:cNvPr id="11" name="Text Placeholder 7">
            <a:extLst>
              <a:ext uri="{FF2B5EF4-FFF2-40B4-BE49-F238E27FC236}">
                <a16:creationId xmlns:a16="http://schemas.microsoft.com/office/drawing/2014/main" id="{D912C611-6D4C-4286-A600-C53E3F583BB2}"/>
              </a:ext>
            </a:extLst>
          </p:cNvPr>
          <p:cNvSpPr txBox="1">
            <a:spLocks/>
          </p:cNvSpPr>
          <p:nvPr/>
        </p:nvSpPr>
        <p:spPr>
          <a:xfrm>
            <a:off x="390525" y="1571993"/>
            <a:ext cx="5539218"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SOURCES </a:t>
            </a:r>
          </a:p>
        </p:txBody>
      </p:sp>
      <p:sp>
        <p:nvSpPr>
          <p:cNvPr id="14" name="Text Placeholder 7">
            <a:extLst>
              <a:ext uri="{FF2B5EF4-FFF2-40B4-BE49-F238E27FC236}">
                <a16:creationId xmlns:a16="http://schemas.microsoft.com/office/drawing/2014/main" id="{4D21BD89-C7BE-42BB-9552-A1BBA1D3DC94}"/>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17" name="Straight Connector 16">
            <a:extLst>
              <a:ext uri="{FF2B5EF4-FFF2-40B4-BE49-F238E27FC236}">
                <a16:creationId xmlns:a16="http://schemas.microsoft.com/office/drawing/2014/main" id="{F4B1B293-8CAD-43EE-BA29-28E4FC0AB098}"/>
              </a:ext>
            </a:extLst>
          </p:cNvPr>
          <p:cNvCxnSpPr>
            <a:cxnSpLocks/>
          </p:cNvCxnSpPr>
          <p:nvPr/>
        </p:nvCxnSpPr>
        <p:spPr>
          <a:xfrm>
            <a:off x="6096000" y="2249546"/>
            <a:ext cx="0" cy="29741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A2C6540-AAF8-44DF-8607-1350F71C34FC}"/>
              </a:ext>
            </a:extLst>
          </p:cNvPr>
          <p:cNvSpPr/>
          <p:nvPr/>
        </p:nvSpPr>
        <p:spPr>
          <a:xfrm>
            <a:off x="6262257" y="2434286"/>
            <a:ext cx="5586843" cy="2708434"/>
          </a:xfrm>
          <a:prstGeom prst="rect">
            <a:avLst/>
          </a:prstGeom>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2000" dirty="0">
                <a:latin typeface="+mj-lt"/>
              </a:rPr>
              <a:t>Limit what you carry</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Store important items in a safe</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Use a shredder and go paperless</a:t>
            </a:r>
          </a:p>
          <a:p>
            <a:pPr marL="742950" lvl="1" indent="-285750">
              <a:spcBef>
                <a:spcPts val="600"/>
              </a:spcBef>
              <a:spcAft>
                <a:spcPts val="600"/>
              </a:spcAft>
              <a:buClr>
                <a:schemeClr val="accent2"/>
              </a:buClr>
              <a:buFont typeface="Arial" panose="020B0604020202020204" pitchFamily="34" charset="0"/>
              <a:buChar char="•"/>
            </a:pPr>
            <a:r>
              <a:rPr lang="en-US" sz="2000" dirty="0">
                <a:latin typeface="+mj-lt"/>
              </a:rPr>
              <a:t>optoutprescreen.com</a:t>
            </a:r>
          </a:p>
          <a:p>
            <a:pPr marL="742950" lvl="1" indent="-285750">
              <a:spcBef>
                <a:spcPts val="600"/>
              </a:spcBef>
              <a:spcAft>
                <a:spcPts val="600"/>
              </a:spcAft>
              <a:buClr>
                <a:schemeClr val="accent2"/>
              </a:buClr>
              <a:buFont typeface="Arial" panose="020B0604020202020204" pitchFamily="34" charset="0"/>
              <a:buChar char="•"/>
            </a:pPr>
            <a:r>
              <a:rPr lang="en-US" sz="2000" dirty="0">
                <a:latin typeface="+mj-lt"/>
              </a:rPr>
              <a:t>dmachoice.org</a:t>
            </a:r>
          </a:p>
          <a:p>
            <a:pPr marL="742950" lvl="1" indent="-285750">
              <a:spcBef>
                <a:spcPts val="600"/>
              </a:spcBef>
              <a:spcAft>
                <a:spcPts val="600"/>
              </a:spcAft>
              <a:buClr>
                <a:schemeClr val="accent2"/>
              </a:buClr>
              <a:buFont typeface="Arial" panose="020B0604020202020204" pitchFamily="34" charset="0"/>
              <a:buChar char="•"/>
            </a:pPr>
            <a:r>
              <a:rPr lang="en-US" sz="2000" dirty="0">
                <a:latin typeface="+mj-lt"/>
              </a:rPr>
              <a:t>catalogchoice.org </a:t>
            </a:r>
          </a:p>
        </p:txBody>
      </p:sp>
      <p:sp>
        <p:nvSpPr>
          <p:cNvPr id="33" name="Text Placeholder 13">
            <a:extLst>
              <a:ext uri="{FF2B5EF4-FFF2-40B4-BE49-F238E27FC236}">
                <a16:creationId xmlns:a16="http://schemas.microsoft.com/office/drawing/2014/main" id="{BF58E57C-4F4F-40FC-904B-E95E3F127955}"/>
              </a:ext>
            </a:extLst>
          </p:cNvPr>
          <p:cNvSpPr>
            <a:spLocks noGrp="1"/>
          </p:cNvSpPr>
          <p:nvPr>
            <p:ph type="body" sz="quarter" idx="16"/>
          </p:nvPr>
        </p:nvSpPr>
        <p:spPr>
          <a:xfrm>
            <a:off x="390525" y="6375400"/>
            <a:ext cx="11414125" cy="179388"/>
          </a:xfrm>
        </p:spPr>
        <p:txBody>
          <a:bodyPr>
            <a:noAutofit/>
          </a:bodyPr>
          <a:lstStyle/>
          <a:p>
            <a:r>
              <a:rPr lang="en-US" dirty="0"/>
              <a:t>MFS® does not provide cyber security advice. The information contained within this material is for awareness purposes only, given the rapid pace of change in technology, the digital world and cyber threats. Third-party websites and applications are not affiliated with MFS, and MFS is not responsible  for their content or content changes or for any negative effect of software installations on  clients’ devices, misuse of data collected by any third-party services, or changes in the quality  of services.</a:t>
            </a:r>
          </a:p>
        </p:txBody>
      </p:sp>
      <p:pic>
        <p:nvPicPr>
          <p:cNvPr id="18" name="Picture 17" descr="Text&#10;&#10;Description automatically generated">
            <a:extLst>
              <a:ext uri="{FF2B5EF4-FFF2-40B4-BE49-F238E27FC236}">
                <a16:creationId xmlns:a16="http://schemas.microsoft.com/office/drawing/2014/main" id="{9750FACE-613F-470D-A3E3-CB7BBC2E72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001"/>
          <a:stretch/>
        </p:blipFill>
        <p:spPr>
          <a:xfrm>
            <a:off x="390525" y="2504304"/>
            <a:ext cx="2695688" cy="2577456"/>
          </a:xfrm>
          <a:prstGeom prst="rect">
            <a:avLst/>
          </a:prstGeom>
        </p:spPr>
      </p:pic>
    </p:spTree>
    <p:extLst>
      <p:ext uri="{BB962C8B-B14F-4D97-AF65-F5344CB8AC3E}">
        <p14:creationId xmlns:p14="http://schemas.microsoft.com/office/powerpoint/2010/main" val="317739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04B22DB7-E1A1-497D-9B08-CB8B8650D81C}"/>
              </a:ext>
            </a:extLst>
          </p:cNvPr>
          <p:cNvSpPr txBox="1">
            <a:spLocks/>
          </p:cNvSpPr>
          <p:nvPr/>
        </p:nvSpPr>
        <p:spPr>
          <a:xfrm>
            <a:off x="2868484" y="2373326"/>
            <a:ext cx="3061259" cy="247760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6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800"/>
              </a:spcAft>
              <a:buClr>
                <a:srgbClr val="008B95"/>
              </a:buClr>
            </a:pPr>
            <a:r>
              <a:rPr lang="en-US" sz="2000" dirty="0">
                <a:solidFill>
                  <a:schemeClr val="tx1"/>
                </a:solidFill>
                <a:latin typeface="+mj-lt"/>
              </a:rPr>
              <a:t>Mail theft </a:t>
            </a:r>
          </a:p>
          <a:p>
            <a:pPr>
              <a:lnSpc>
                <a:spcPct val="100000"/>
              </a:lnSpc>
              <a:spcAft>
                <a:spcPts val="800"/>
              </a:spcAft>
              <a:buClr>
                <a:srgbClr val="008B95"/>
              </a:buClr>
            </a:pPr>
            <a:r>
              <a:rPr lang="en-US" sz="2000" dirty="0">
                <a:solidFill>
                  <a:schemeClr val="tx1"/>
                </a:solidFill>
                <a:latin typeface="+mj-lt"/>
              </a:rPr>
              <a:t>Requests to “confirm personal information”</a:t>
            </a:r>
          </a:p>
          <a:p>
            <a:pPr>
              <a:lnSpc>
                <a:spcPct val="100000"/>
              </a:lnSpc>
              <a:spcAft>
                <a:spcPts val="800"/>
              </a:spcAft>
              <a:buClr>
                <a:srgbClr val="008B95"/>
              </a:buClr>
            </a:pPr>
            <a:r>
              <a:rPr lang="en-US" sz="2000" dirty="0">
                <a:solidFill>
                  <a:schemeClr val="tx1"/>
                </a:solidFill>
                <a:latin typeface="+mj-lt"/>
              </a:rPr>
              <a:t>Fake checks and money orders</a:t>
            </a:r>
          </a:p>
          <a:p>
            <a:pPr>
              <a:lnSpc>
                <a:spcPct val="100000"/>
              </a:lnSpc>
              <a:spcAft>
                <a:spcPts val="800"/>
              </a:spcAft>
              <a:buClr>
                <a:srgbClr val="008B95"/>
              </a:buClr>
            </a:pPr>
            <a:r>
              <a:rPr lang="en-US" sz="2000" dirty="0">
                <a:solidFill>
                  <a:schemeClr val="tx1"/>
                </a:solidFill>
                <a:latin typeface="+mj-lt"/>
              </a:rPr>
              <a:t>Lottery and prize scams</a:t>
            </a:r>
          </a:p>
        </p:txBody>
      </p:sp>
      <p:sp>
        <p:nvSpPr>
          <p:cNvPr id="2" name="Title 1">
            <a:extLst>
              <a:ext uri="{FF2B5EF4-FFF2-40B4-BE49-F238E27FC236}">
                <a16:creationId xmlns:a16="http://schemas.microsoft.com/office/drawing/2014/main" id="{6D8A6E80-C648-4259-8D60-B218E3025916}"/>
              </a:ext>
            </a:extLst>
          </p:cNvPr>
          <p:cNvSpPr>
            <a:spLocks noGrp="1"/>
          </p:cNvSpPr>
          <p:nvPr>
            <p:ph type="title"/>
          </p:nvPr>
        </p:nvSpPr>
        <p:spPr/>
        <p:txBody>
          <a:bodyPr/>
          <a:lstStyle/>
          <a:p>
            <a:r>
              <a:rPr lang="en-US" dirty="0"/>
              <a:t>Mail Scams</a:t>
            </a:r>
          </a:p>
        </p:txBody>
      </p:sp>
      <p:sp>
        <p:nvSpPr>
          <p:cNvPr id="4" name="Slide Number Placeholder 3">
            <a:extLst>
              <a:ext uri="{FF2B5EF4-FFF2-40B4-BE49-F238E27FC236}">
                <a16:creationId xmlns:a16="http://schemas.microsoft.com/office/drawing/2014/main" id="{622970C7-9DCF-4AC7-8E3D-3FC0CCE599DB}"/>
              </a:ext>
            </a:extLst>
          </p:cNvPr>
          <p:cNvSpPr>
            <a:spLocks noGrp="1"/>
          </p:cNvSpPr>
          <p:nvPr>
            <p:ph type="sldNum" sz="quarter" idx="10"/>
          </p:nvPr>
        </p:nvSpPr>
        <p:spPr/>
        <p:txBody>
          <a:bodyPr/>
          <a:lstStyle/>
          <a:p>
            <a:fld id="{47F0E2DA-F0F3-3142-8998-098BEA003ED2}" type="slidenum">
              <a:rPr lang="en-US" smtClean="0"/>
              <a:t>7</a:t>
            </a:fld>
            <a:endParaRPr lang="en-US"/>
          </a:p>
        </p:txBody>
      </p:sp>
      <p:sp>
        <p:nvSpPr>
          <p:cNvPr id="3" name="Text Placeholder 2">
            <a:extLst>
              <a:ext uri="{FF2B5EF4-FFF2-40B4-BE49-F238E27FC236}">
                <a16:creationId xmlns:a16="http://schemas.microsoft.com/office/drawing/2014/main" id="{FF8DF95C-976E-4BA9-864F-51581EF52E6A}"/>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7251DE51-9BF3-4E5D-ADB7-A832BDB4D6F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AF3D4359-4A98-42C0-8213-C5996A5C9107}"/>
              </a:ext>
            </a:extLst>
          </p:cNvPr>
          <p:cNvSpPr>
            <a:spLocks noGrp="1"/>
          </p:cNvSpPr>
          <p:nvPr>
            <p:ph type="body" sz="quarter" idx="16"/>
          </p:nvPr>
        </p:nvSpPr>
        <p:spPr/>
        <p:txBody>
          <a:bodyPr>
            <a:normAutofit lnSpcReduction="10000"/>
          </a:bodyPr>
          <a:lstStyle/>
          <a:p>
            <a:r>
              <a:rPr lang="en-US" dirty="0"/>
              <a:t>MFS is not affiliated with USPS. These entities/products/links are being provided as a convenience and for informational purposes only; they do not constitute an endorsement or approval by MFS.®</a:t>
            </a:r>
          </a:p>
        </p:txBody>
      </p:sp>
      <p:pic>
        <p:nvPicPr>
          <p:cNvPr id="8" name="Picture 7">
            <a:extLst>
              <a:ext uri="{FF2B5EF4-FFF2-40B4-BE49-F238E27FC236}">
                <a16:creationId xmlns:a16="http://schemas.microsoft.com/office/drawing/2014/main" id="{BDAC17E2-BB62-454E-B765-928BC6EED3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621" y="2492230"/>
            <a:ext cx="2197099" cy="2281752"/>
          </a:xfrm>
          <a:prstGeom prst="rect">
            <a:avLst/>
          </a:prstGeom>
        </p:spPr>
      </p:pic>
      <p:sp>
        <p:nvSpPr>
          <p:cNvPr id="16" name="Text Placeholder 7">
            <a:extLst>
              <a:ext uri="{FF2B5EF4-FFF2-40B4-BE49-F238E27FC236}">
                <a16:creationId xmlns:a16="http://schemas.microsoft.com/office/drawing/2014/main" id="{CF254B02-EC17-4322-951C-1444CF784E02}"/>
              </a:ext>
            </a:extLst>
          </p:cNvPr>
          <p:cNvSpPr txBox="1">
            <a:spLocks/>
          </p:cNvSpPr>
          <p:nvPr/>
        </p:nvSpPr>
        <p:spPr>
          <a:xfrm>
            <a:off x="381000" y="1571993"/>
            <a:ext cx="5548743"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THREATS</a:t>
            </a:r>
          </a:p>
        </p:txBody>
      </p:sp>
      <p:sp>
        <p:nvSpPr>
          <p:cNvPr id="18" name="Text Placeholder 7">
            <a:extLst>
              <a:ext uri="{FF2B5EF4-FFF2-40B4-BE49-F238E27FC236}">
                <a16:creationId xmlns:a16="http://schemas.microsoft.com/office/drawing/2014/main" id="{568E212E-C630-4DBD-8852-A4F77629A04D}"/>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19" name="Straight Connector 18">
            <a:extLst>
              <a:ext uri="{FF2B5EF4-FFF2-40B4-BE49-F238E27FC236}">
                <a16:creationId xmlns:a16="http://schemas.microsoft.com/office/drawing/2014/main" id="{EAA8B991-0DF6-401F-94F9-B1737F40E8F5}"/>
              </a:ext>
            </a:extLst>
          </p:cNvPr>
          <p:cNvCxnSpPr>
            <a:cxnSpLocks/>
          </p:cNvCxnSpPr>
          <p:nvPr/>
        </p:nvCxnSpPr>
        <p:spPr>
          <a:xfrm>
            <a:off x="6096000" y="2249546"/>
            <a:ext cx="0" cy="27034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6367D9-2102-494D-A4C2-51B67D516D1B}"/>
              </a:ext>
            </a:extLst>
          </p:cNvPr>
          <p:cNvSpPr/>
          <p:nvPr/>
        </p:nvSpPr>
        <p:spPr>
          <a:xfrm>
            <a:off x="6262257" y="2373326"/>
            <a:ext cx="5586843" cy="1862048"/>
          </a:xfrm>
          <a:prstGeom prst="rect">
            <a:avLst/>
          </a:prstGeom>
        </p:spPr>
        <p:txBody>
          <a:bodyPr wrap="square">
            <a:spAutoFit/>
          </a:bodyPr>
          <a:lstStyle/>
          <a:p>
            <a:pPr marL="285750" indent="-285750">
              <a:spcBef>
                <a:spcPts val="600"/>
              </a:spcBef>
              <a:spcAft>
                <a:spcPts val="800"/>
              </a:spcAft>
              <a:buClr>
                <a:schemeClr val="accent2"/>
              </a:buClr>
              <a:buFont typeface="Arial" panose="020B0604020202020204" pitchFamily="34" charset="0"/>
              <a:buChar char="•"/>
            </a:pPr>
            <a:r>
              <a:rPr lang="en-US" sz="2000" dirty="0">
                <a:latin typeface="+mj-lt"/>
              </a:rPr>
              <a:t>Reduce junk mail </a:t>
            </a:r>
          </a:p>
          <a:p>
            <a:pPr marL="285750" indent="-285750">
              <a:spcBef>
                <a:spcPts val="600"/>
              </a:spcBef>
              <a:spcAft>
                <a:spcPts val="800"/>
              </a:spcAft>
              <a:buClr>
                <a:schemeClr val="accent2"/>
              </a:buClr>
              <a:buFont typeface="Arial" panose="020B0604020202020204" pitchFamily="34" charset="0"/>
              <a:buChar char="•"/>
            </a:pPr>
            <a:r>
              <a:rPr lang="en-US" sz="2000" dirty="0">
                <a:latin typeface="+mj-lt"/>
              </a:rPr>
              <a:t>Use a locked mailbox</a:t>
            </a:r>
          </a:p>
          <a:p>
            <a:pPr marL="285750" indent="-285750">
              <a:spcBef>
                <a:spcPts val="600"/>
              </a:spcBef>
              <a:spcAft>
                <a:spcPts val="800"/>
              </a:spcAft>
              <a:buClr>
                <a:schemeClr val="accent2"/>
              </a:buClr>
              <a:buFont typeface="Arial" panose="020B0604020202020204" pitchFamily="34" charset="0"/>
              <a:buChar char="•"/>
            </a:pPr>
            <a:r>
              <a:rPr lang="en-US" sz="2000" dirty="0">
                <a:latin typeface="+mj-lt"/>
              </a:rPr>
              <a:t>Sign up for Informed Delivery through USPS</a:t>
            </a:r>
          </a:p>
          <a:p>
            <a:pPr marL="742950" lvl="1" indent="-285750">
              <a:spcBef>
                <a:spcPts val="600"/>
              </a:spcBef>
              <a:spcAft>
                <a:spcPts val="800"/>
              </a:spcAft>
              <a:buClr>
                <a:schemeClr val="accent2"/>
              </a:buClr>
              <a:buFont typeface="Arial" panose="020B0604020202020204" pitchFamily="34" charset="0"/>
              <a:buChar char="•"/>
            </a:pPr>
            <a:r>
              <a:rPr lang="en-US" sz="2000" dirty="0">
                <a:latin typeface="+mj-lt"/>
              </a:rPr>
              <a:t>Informeddelivery.usps.com</a:t>
            </a:r>
          </a:p>
        </p:txBody>
      </p:sp>
    </p:spTree>
    <p:extLst>
      <p:ext uri="{BB962C8B-B14F-4D97-AF65-F5344CB8AC3E}">
        <p14:creationId xmlns:p14="http://schemas.microsoft.com/office/powerpoint/2010/main" val="401529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FB21-FF48-4FD3-BDE4-5851699836F9}"/>
              </a:ext>
            </a:extLst>
          </p:cNvPr>
          <p:cNvSpPr>
            <a:spLocks noGrp="1"/>
          </p:cNvSpPr>
          <p:nvPr>
            <p:ph type="title"/>
          </p:nvPr>
        </p:nvSpPr>
        <p:spPr/>
        <p:txBody>
          <a:bodyPr/>
          <a:lstStyle/>
          <a:p>
            <a:r>
              <a:rPr lang="en-US" dirty="0"/>
              <a:t>Phone Scams</a:t>
            </a:r>
          </a:p>
        </p:txBody>
      </p:sp>
      <p:sp>
        <p:nvSpPr>
          <p:cNvPr id="3" name="Slide Number Placeholder 2">
            <a:extLst>
              <a:ext uri="{FF2B5EF4-FFF2-40B4-BE49-F238E27FC236}">
                <a16:creationId xmlns:a16="http://schemas.microsoft.com/office/drawing/2014/main" id="{32775100-09C1-4F37-9D1E-AE81A8B79D6D}"/>
              </a:ext>
            </a:extLst>
          </p:cNvPr>
          <p:cNvSpPr>
            <a:spLocks noGrp="1"/>
          </p:cNvSpPr>
          <p:nvPr>
            <p:ph type="sldNum" sz="quarter" idx="10"/>
          </p:nvPr>
        </p:nvSpPr>
        <p:spPr/>
        <p:txBody>
          <a:bodyPr/>
          <a:lstStyle/>
          <a:p>
            <a:fld id="{496F6AEA-BFCE-644B-B5DE-06784F16BF6E}" type="slidenum">
              <a:rPr lang="en-US" smtClean="0">
                <a:solidFill>
                  <a:srgbClr val="474C55"/>
                </a:solidFill>
              </a:rPr>
              <a:pPr/>
              <a:t>8</a:t>
            </a:fld>
            <a:endParaRPr lang="en-US" dirty="0">
              <a:solidFill>
                <a:srgbClr val="474C55"/>
              </a:solidFill>
            </a:endParaRPr>
          </a:p>
        </p:txBody>
      </p:sp>
      <p:sp>
        <p:nvSpPr>
          <p:cNvPr id="4" name="Text Placeholder 3">
            <a:extLst>
              <a:ext uri="{FF2B5EF4-FFF2-40B4-BE49-F238E27FC236}">
                <a16:creationId xmlns:a16="http://schemas.microsoft.com/office/drawing/2014/main" id="{745ED72D-575D-4EF1-9E64-9ACC552FA2E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24F56BF-A382-4901-89D7-5903E84640B3}"/>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287E87D2-96AA-4432-87D7-B4F297F696B6}"/>
              </a:ext>
            </a:extLst>
          </p:cNvPr>
          <p:cNvSpPr>
            <a:spLocks noGrp="1"/>
          </p:cNvSpPr>
          <p:nvPr>
            <p:ph type="body" sz="quarter" idx="16"/>
          </p:nvPr>
        </p:nvSpPr>
        <p:spPr>
          <a:xfrm>
            <a:off x="390525" y="6178365"/>
            <a:ext cx="11414185" cy="376977"/>
          </a:xfrm>
        </p:spPr>
        <p:txBody>
          <a:bodyPr>
            <a:normAutofit/>
          </a:bodyPr>
          <a:lstStyle/>
          <a:p>
            <a:pPr>
              <a:spcBef>
                <a:spcPts val="0"/>
              </a:spcBef>
            </a:pPr>
            <a:r>
              <a:rPr lang="en-US" dirty="0"/>
              <a:t>MFS is not affiliated with donotcall.gov. These entities/products/links are being provided as a convenience and for informational purposes only; they do not constitute an endorsement or approval by MFS.®</a:t>
            </a:r>
          </a:p>
        </p:txBody>
      </p:sp>
      <p:sp>
        <p:nvSpPr>
          <p:cNvPr id="15" name="Text Placeholder 5">
            <a:extLst>
              <a:ext uri="{FF2B5EF4-FFF2-40B4-BE49-F238E27FC236}">
                <a16:creationId xmlns:a16="http://schemas.microsoft.com/office/drawing/2014/main" id="{0155AE21-43A1-43F8-BDC9-39771150971A}"/>
              </a:ext>
            </a:extLst>
          </p:cNvPr>
          <p:cNvSpPr txBox="1">
            <a:spLocks/>
          </p:cNvSpPr>
          <p:nvPr/>
        </p:nvSpPr>
        <p:spPr>
          <a:xfrm>
            <a:off x="2868484" y="2251406"/>
            <a:ext cx="3061259" cy="3939540"/>
          </a:xfrm>
          <a:prstGeom prst="rect">
            <a:avLst/>
          </a:prstGeom>
        </p:spPr>
        <p:txBody>
          <a:bodyPr vert="horz" wrap="square" lIns="91440" tIns="45720" rIns="0" bIns="45720" rtlCol="0">
            <a:noAutofit/>
          </a:bodyPr>
          <a:lstStyle>
            <a:lvl1pPr marL="228600" indent="-228600" algn="l" defTabSz="914400" rtl="0" eaLnBrk="1" latinLnBrk="0" hangingPunct="1">
              <a:lnSpc>
                <a:spcPct val="90000"/>
              </a:lnSpc>
              <a:spcBef>
                <a:spcPts val="6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600"/>
              </a:spcBef>
              <a:buClr>
                <a:srgbClr val="1E1E1E"/>
              </a:buClr>
              <a:buFont typeface="Wingdings" panose="05000000000000000000" pitchFamily="2" charset="2"/>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600"/>
              </a:spcBef>
              <a:buClr>
                <a:srgbClr val="1E1E1E"/>
              </a:buClr>
              <a:buFont typeface="Wingdings" panose="05000000000000000000" pitchFamily="2" charset="2"/>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600"/>
              </a:spcBef>
              <a:buClr>
                <a:srgbClr val="1E1E1E"/>
              </a:buClr>
              <a:buFont typeface="Wingdings" panose="05000000000000000000" pitchFamily="2" charset="2"/>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600"/>
              </a:spcAft>
              <a:buClr>
                <a:srgbClr val="008B95"/>
              </a:buClr>
            </a:pPr>
            <a:r>
              <a:rPr lang="en-US" sz="2000" dirty="0">
                <a:solidFill>
                  <a:schemeClr val="tx1"/>
                </a:solidFill>
                <a:latin typeface="+mj-lt"/>
              </a:rPr>
              <a:t>People posing as the IRS, FBI, SSA or family members</a:t>
            </a:r>
          </a:p>
          <a:p>
            <a:pPr>
              <a:lnSpc>
                <a:spcPct val="100000"/>
              </a:lnSpc>
              <a:spcAft>
                <a:spcPts val="600"/>
              </a:spcAft>
              <a:buClr>
                <a:srgbClr val="008B95"/>
              </a:buClr>
            </a:pPr>
            <a:r>
              <a:rPr lang="en-US" sz="2000" dirty="0">
                <a:solidFill>
                  <a:schemeClr val="tx1"/>
                </a:solidFill>
                <a:latin typeface="+mj-lt"/>
              </a:rPr>
              <a:t>Extended car warranties</a:t>
            </a:r>
          </a:p>
          <a:p>
            <a:pPr>
              <a:lnSpc>
                <a:spcPct val="100000"/>
              </a:lnSpc>
              <a:spcAft>
                <a:spcPts val="600"/>
              </a:spcAft>
              <a:buClr>
                <a:srgbClr val="008B95"/>
              </a:buClr>
            </a:pPr>
            <a:r>
              <a:rPr lang="en-US" sz="2000" dirty="0">
                <a:solidFill>
                  <a:schemeClr val="tx1"/>
                </a:solidFill>
                <a:latin typeface="+mj-lt"/>
              </a:rPr>
              <a:t>Fake business and investments</a:t>
            </a:r>
          </a:p>
          <a:p>
            <a:pPr>
              <a:lnSpc>
                <a:spcPct val="100000"/>
              </a:lnSpc>
              <a:spcAft>
                <a:spcPts val="600"/>
              </a:spcAft>
              <a:buClr>
                <a:srgbClr val="008B95"/>
              </a:buClr>
            </a:pPr>
            <a:r>
              <a:rPr lang="en-US" sz="2000" dirty="0">
                <a:solidFill>
                  <a:schemeClr val="tx1"/>
                </a:solidFill>
                <a:latin typeface="+mj-lt"/>
              </a:rPr>
              <a:t>Technical support</a:t>
            </a:r>
          </a:p>
          <a:p>
            <a:pPr>
              <a:lnSpc>
                <a:spcPct val="100000"/>
              </a:lnSpc>
              <a:spcAft>
                <a:spcPts val="600"/>
              </a:spcAft>
              <a:buClr>
                <a:srgbClr val="008B95"/>
              </a:buClr>
            </a:pPr>
            <a:r>
              <a:rPr lang="en-US" sz="2000" dirty="0">
                <a:solidFill>
                  <a:schemeClr val="tx1"/>
                </a:solidFill>
                <a:latin typeface="+mj-lt"/>
              </a:rPr>
              <a:t>Charity scams</a:t>
            </a:r>
          </a:p>
          <a:p>
            <a:pPr>
              <a:lnSpc>
                <a:spcPct val="100000"/>
              </a:lnSpc>
              <a:spcAft>
                <a:spcPts val="600"/>
              </a:spcAft>
              <a:buClr>
                <a:srgbClr val="008B95"/>
              </a:buClr>
            </a:pPr>
            <a:r>
              <a:rPr lang="en-US" sz="2000" dirty="0">
                <a:solidFill>
                  <a:schemeClr val="tx1"/>
                </a:solidFill>
                <a:latin typeface="+mj-lt"/>
              </a:rPr>
              <a:t>Travel and timeshare deals </a:t>
            </a:r>
          </a:p>
        </p:txBody>
      </p:sp>
      <p:sp>
        <p:nvSpPr>
          <p:cNvPr id="19" name="Text Placeholder 7">
            <a:extLst>
              <a:ext uri="{FF2B5EF4-FFF2-40B4-BE49-F238E27FC236}">
                <a16:creationId xmlns:a16="http://schemas.microsoft.com/office/drawing/2014/main" id="{7BF088A7-896E-46D6-89F5-6E197DD97A78}"/>
              </a:ext>
            </a:extLst>
          </p:cNvPr>
          <p:cNvSpPr txBox="1">
            <a:spLocks/>
          </p:cNvSpPr>
          <p:nvPr/>
        </p:nvSpPr>
        <p:spPr>
          <a:xfrm>
            <a:off x="390525" y="1571993"/>
            <a:ext cx="5539218" cy="548640"/>
          </a:xfrm>
          <a:prstGeom prst="rect">
            <a:avLst/>
          </a:prstGeom>
          <a:solidFill>
            <a:schemeClr val="accent1"/>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THREATS</a:t>
            </a:r>
          </a:p>
        </p:txBody>
      </p:sp>
      <p:sp>
        <p:nvSpPr>
          <p:cNvPr id="20" name="Text Placeholder 7">
            <a:extLst>
              <a:ext uri="{FF2B5EF4-FFF2-40B4-BE49-F238E27FC236}">
                <a16:creationId xmlns:a16="http://schemas.microsoft.com/office/drawing/2014/main" id="{F11BF04A-ABD5-4E9D-9B43-C4327658FDAA}"/>
              </a:ext>
            </a:extLst>
          </p:cNvPr>
          <p:cNvSpPr txBox="1">
            <a:spLocks/>
          </p:cNvSpPr>
          <p:nvPr/>
        </p:nvSpPr>
        <p:spPr>
          <a:xfrm>
            <a:off x="6243763" y="1571995"/>
            <a:ext cx="5586843" cy="548640"/>
          </a:xfrm>
          <a:prstGeom prst="rect">
            <a:avLst/>
          </a:prstGeom>
          <a:solidFill>
            <a:schemeClr val="accent2"/>
          </a:solidFill>
        </p:spPr>
        <p:txBody>
          <a:bodyPr vert="horz" lIns="0" tIns="0" rIns="0" bIns="0" rtlCol="0" anchor="ctr">
            <a:noAutofit/>
          </a:bodyPr>
          <a:lst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Clr>
                <a:schemeClr val="bg1"/>
              </a:buClr>
              <a:buFont typeface="Arial"/>
              <a:buNone/>
            </a:pPr>
            <a:r>
              <a:rPr lang="en-US" sz="2200" b="1" dirty="0">
                <a:solidFill>
                  <a:schemeClr val="bg1"/>
                </a:solidFill>
                <a:latin typeface="+mj-lt"/>
                <a:cs typeface="Calibri" panose="020F0502020204030204" pitchFamily="34" charset="0"/>
              </a:rPr>
              <a:t>PROTECTION</a:t>
            </a:r>
          </a:p>
        </p:txBody>
      </p:sp>
      <p:cxnSp>
        <p:nvCxnSpPr>
          <p:cNvPr id="23" name="Straight Connector 22">
            <a:extLst>
              <a:ext uri="{FF2B5EF4-FFF2-40B4-BE49-F238E27FC236}">
                <a16:creationId xmlns:a16="http://schemas.microsoft.com/office/drawing/2014/main" id="{19F94D1A-2C6F-47E4-819F-D7AF6625ACCE}"/>
              </a:ext>
            </a:extLst>
          </p:cNvPr>
          <p:cNvCxnSpPr>
            <a:cxnSpLocks/>
          </p:cNvCxnSpPr>
          <p:nvPr/>
        </p:nvCxnSpPr>
        <p:spPr>
          <a:xfrm>
            <a:off x="6096000" y="2249546"/>
            <a:ext cx="0" cy="39288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2C45907-0E8F-444C-B002-D83775C4D469}"/>
              </a:ext>
            </a:extLst>
          </p:cNvPr>
          <p:cNvSpPr/>
          <p:nvPr/>
        </p:nvSpPr>
        <p:spPr>
          <a:xfrm>
            <a:off x="6262257" y="2251406"/>
            <a:ext cx="5586843" cy="2246769"/>
          </a:xfrm>
          <a:prstGeom prst="rect">
            <a:avLst/>
          </a:prstGeom>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2000" dirty="0">
                <a:latin typeface="+mj-lt"/>
              </a:rPr>
              <a:t>Register with the National Do Not Call Registry</a:t>
            </a:r>
          </a:p>
          <a:p>
            <a:pPr marL="742950" lvl="1" indent="-285750">
              <a:spcBef>
                <a:spcPts val="600"/>
              </a:spcBef>
              <a:spcAft>
                <a:spcPts val="600"/>
              </a:spcAft>
              <a:buClr>
                <a:schemeClr val="accent2"/>
              </a:buClr>
              <a:buFont typeface="Arial" panose="020B0604020202020204" pitchFamily="34" charset="0"/>
              <a:buChar char="•"/>
            </a:pPr>
            <a:r>
              <a:rPr lang="en-US" sz="2000" dirty="0">
                <a:latin typeface="+mj-lt"/>
              </a:rPr>
              <a:t>Donotcall.gov</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Filter and block unwanted calls </a:t>
            </a:r>
          </a:p>
          <a:p>
            <a:pPr marL="742950" lvl="1" indent="-285750">
              <a:spcBef>
                <a:spcPts val="600"/>
              </a:spcBef>
              <a:spcAft>
                <a:spcPts val="600"/>
              </a:spcAft>
              <a:buClr>
                <a:schemeClr val="accent2"/>
              </a:buClr>
              <a:buFont typeface="Arial" panose="020B0604020202020204" pitchFamily="34" charset="0"/>
              <a:buChar char="•"/>
            </a:pPr>
            <a:r>
              <a:rPr lang="en-US" sz="2000" dirty="0">
                <a:latin typeface="+mj-lt"/>
              </a:rPr>
              <a:t>Ctia.org </a:t>
            </a:r>
          </a:p>
          <a:p>
            <a:pPr marL="285750" indent="-285750">
              <a:spcBef>
                <a:spcPts val="600"/>
              </a:spcBef>
              <a:spcAft>
                <a:spcPts val="600"/>
              </a:spcAft>
              <a:buClr>
                <a:schemeClr val="accent2"/>
              </a:buClr>
              <a:buFont typeface="Arial" panose="020B0604020202020204" pitchFamily="34" charset="0"/>
              <a:buChar char="•"/>
            </a:pPr>
            <a:r>
              <a:rPr lang="en-US" sz="2000" dirty="0">
                <a:latin typeface="+mj-lt"/>
              </a:rPr>
              <a:t>Initiate the interaction yourself</a:t>
            </a:r>
          </a:p>
        </p:txBody>
      </p:sp>
      <p:pic>
        <p:nvPicPr>
          <p:cNvPr id="9" name="Picture 8" descr="A hand holding a phone&#10;&#10;Description automatically generated with medium confidence">
            <a:extLst>
              <a:ext uri="{FF2B5EF4-FFF2-40B4-BE49-F238E27FC236}">
                <a16:creationId xmlns:a16="http://schemas.microsoft.com/office/drawing/2014/main" id="{257694B5-CCA1-4CCB-92D3-52D07C4964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 y="2463489"/>
            <a:ext cx="2248248" cy="3458843"/>
          </a:xfrm>
          <a:prstGeom prst="rect">
            <a:avLst/>
          </a:prstGeom>
        </p:spPr>
      </p:pic>
    </p:spTree>
    <p:extLst>
      <p:ext uri="{BB962C8B-B14F-4D97-AF65-F5344CB8AC3E}">
        <p14:creationId xmlns:p14="http://schemas.microsoft.com/office/powerpoint/2010/main" val="315593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EE3F9-AE43-4348-8B09-D73063365443}"/>
              </a:ext>
            </a:extLst>
          </p:cNvPr>
          <p:cNvSpPr>
            <a:spLocks noGrp="1"/>
          </p:cNvSpPr>
          <p:nvPr>
            <p:ph type="body" idx="13"/>
          </p:nvPr>
        </p:nvSpPr>
        <p:spPr>
          <a:xfrm>
            <a:off x="2806239" y="2479284"/>
            <a:ext cx="4585964" cy="1490183"/>
          </a:xfrm>
        </p:spPr>
        <p:txBody>
          <a:bodyPr/>
          <a:lstStyle/>
          <a:p>
            <a:r>
              <a:rPr lang="en-US" sz="4800" dirty="0"/>
              <a:t>Digital Threats</a:t>
            </a:r>
          </a:p>
        </p:txBody>
      </p:sp>
      <p:sp>
        <p:nvSpPr>
          <p:cNvPr id="5" name="Freeform 162">
            <a:extLst>
              <a:ext uri="{FF2B5EF4-FFF2-40B4-BE49-F238E27FC236}">
                <a16:creationId xmlns:a16="http://schemas.microsoft.com/office/drawing/2014/main" id="{8AE1F6DF-31E4-49A2-ABDD-4A210CE8929E}"/>
              </a:ext>
            </a:extLst>
          </p:cNvPr>
          <p:cNvSpPr>
            <a:spLocks noEditPoints="1"/>
          </p:cNvSpPr>
          <p:nvPr/>
        </p:nvSpPr>
        <p:spPr bwMode="auto">
          <a:xfrm>
            <a:off x="2092959" y="2752824"/>
            <a:ext cx="1015617" cy="829868"/>
          </a:xfrm>
          <a:custGeom>
            <a:avLst/>
            <a:gdLst>
              <a:gd name="T0" fmla="*/ 93 w 186"/>
              <a:gd name="T1" fmla="*/ 42 h 152"/>
              <a:gd name="T2" fmla="*/ 85 w 186"/>
              <a:gd name="T3" fmla="*/ 51 h 152"/>
              <a:gd name="T4" fmla="*/ 89 w 186"/>
              <a:gd name="T5" fmla="*/ 97 h 152"/>
              <a:gd name="T6" fmla="*/ 93 w 186"/>
              <a:gd name="T7" fmla="*/ 101 h 152"/>
              <a:gd name="T8" fmla="*/ 97 w 186"/>
              <a:gd name="T9" fmla="*/ 97 h 152"/>
              <a:gd name="T10" fmla="*/ 101 w 186"/>
              <a:gd name="T11" fmla="*/ 51 h 152"/>
              <a:gd name="T12" fmla="*/ 93 w 186"/>
              <a:gd name="T13" fmla="*/ 42 h 152"/>
              <a:gd name="T14" fmla="*/ 93 w 186"/>
              <a:gd name="T15" fmla="*/ 110 h 152"/>
              <a:gd name="T16" fmla="*/ 85 w 186"/>
              <a:gd name="T17" fmla="*/ 118 h 152"/>
              <a:gd name="T18" fmla="*/ 93 w 186"/>
              <a:gd name="T19" fmla="*/ 127 h 152"/>
              <a:gd name="T20" fmla="*/ 101 w 186"/>
              <a:gd name="T21" fmla="*/ 118 h 152"/>
              <a:gd name="T22" fmla="*/ 93 w 186"/>
              <a:gd name="T23" fmla="*/ 110 h 152"/>
              <a:gd name="T24" fmla="*/ 184 w 186"/>
              <a:gd name="T25" fmla="*/ 127 h 152"/>
              <a:gd name="T26" fmla="*/ 108 w 186"/>
              <a:gd name="T27" fmla="*/ 9 h 152"/>
              <a:gd name="T28" fmla="*/ 93 w 186"/>
              <a:gd name="T29" fmla="*/ 0 h 152"/>
              <a:gd name="T30" fmla="*/ 78 w 186"/>
              <a:gd name="T31" fmla="*/ 9 h 152"/>
              <a:gd name="T32" fmla="*/ 2 w 186"/>
              <a:gd name="T33" fmla="*/ 127 h 152"/>
              <a:gd name="T34" fmla="*/ 0 w 186"/>
              <a:gd name="T35" fmla="*/ 135 h 152"/>
              <a:gd name="T36" fmla="*/ 17 w 186"/>
              <a:gd name="T37" fmla="*/ 152 h 152"/>
              <a:gd name="T38" fmla="*/ 169 w 186"/>
              <a:gd name="T39" fmla="*/ 152 h 152"/>
              <a:gd name="T40" fmla="*/ 186 w 186"/>
              <a:gd name="T41" fmla="*/ 135 h 152"/>
              <a:gd name="T42" fmla="*/ 184 w 186"/>
              <a:gd name="T43" fmla="*/ 127 h 152"/>
              <a:gd name="T44" fmla="*/ 169 w 186"/>
              <a:gd name="T45" fmla="*/ 144 h 152"/>
              <a:gd name="T46" fmla="*/ 17 w 186"/>
              <a:gd name="T47" fmla="*/ 144 h 152"/>
              <a:gd name="T48" fmla="*/ 9 w 186"/>
              <a:gd name="T49" fmla="*/ 135 h 152"/>
              <a:gd name="T50" fmla="*/ 9 w 186"/>
              <a:gd name="T51" fmla="*/ 132 h 152"/>
              <a:gd name="T52" fmla="*/ 9 w 186"/>
              <a:gd name="T53" fmla="*/ 131 h 152"/>
              <a:gd name="T54" fmla="*/ 85 w 186"/>
              <a:gd name="T55" fmla="*/ 13 h 152"/>
              <a:gd name="T56" fmla="*/ 86 w 186"/>
              <a:gd name="T57" fmla="*/ 13 h 152"/>
              <a:gd name="T58" fmla="*/ 93 w 186"/>
              <a:gd name="T59" fmla="*/ 9 h 152"/>
              <a:gd name="T60" fmla="*/ 100 w 186"/>
              <a:gd name="T61" fmla="*/ 12 h 152"/>
              <a:gd name="T62" fmla="*/ 101 w 186"/>
              <a:gd name="T63" fmla="*/ 13 h 152"/>
              <a:gd name="T64" fmla="*/ 177 w 186"/>
              <a:gd name="T65" fmla="*/ 131 h 152"/>
              <a:gd name="T66" fmla="*/ 177 w 186"/>
              <a:gd name="T67" fmla="*/ 132 h 152"/>
              <a:gd name="T68" fmla="*/ 177 w 186"/>
              <a:gd name="T69" fmla="*/ 135 h 152"/>
              <a:gd name="T70" fmla="*/ 169 w 186"/>
              <a:gd name="T7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52">
                <a:moveTo>
                  <a:pt x="93" y="42"/>
                </a:moveTo>
                <a:cubicBezTo>
                  <a:pt x="88" y="42"/>
                  <a:pt x="85" y="46"/>
                  <a:pt x="85" y="51"/>
                </a:cubicBezTo>
                <a:cubicBezTo>
                  <a:pt x="89" y="97"/>
                  <a:pt x="89" y="97"/>
                  <a:pt x="89" y="97"/>
                </a:cubicBezTo>
                <a:cubicBezTo>
                  <a:pt x="89" y="99"/>
                  <a:pt x="91" y="101"/>
                  <a:pt x="93" y="101"/>
                </a:cubicBezTo>
                <a:cubicBezTo>
                  <a:pt x="95" y="101"/>
                  <a:pt x="97" y="99"/>
                  <a:pt x="97" y="97"/>
                </a:cubicBezTo>
                <a:cubicBezTo>
                  <a:pt x="101" y="51"/>
                  <a:pt x="101" y="51"/>
                  <a:pt x="101" y="51"/>
                </a:cubicBezTo>
                <a:cubicBezTo>
                  <a:pt x="101" y="46"/>
                  <a:pt x="98" y="42"/>
                  <a:pt x="93" y="42"/>
                </a:cubicBezTo>
                <a:close/>
                <a:moveTo>
                  <a:pt x="93" y="110"/>
                </a:moveTo>
                <a:cubicBezTo>
                  <a:pt x="88" y="110"/>
                  <a:pt x="85" y="114"/>
                  <a:pt x="85" y="118"/>
                </a:cubicBezTo>
                <a:cubicBezTo>
                  <a:pt x="85" y="123"/>
                  <a:pt x="88" y="127"/>
                  <a:pt x="93" y="127"/>
                </a:cubicBezTo>
                <a:cubicBezTo>
                  <a:pt x="98" y="127"/>
                  <a:pt x="101" y="123"/>
                  <a:pt x="101" y="118"/>
                </a:cubicBezTo>
                <a:cubicBezTo>
                  <a:pt x="101" y="114"/>
                  <a:pt x="98" y="110"/>
                  <a:pt x="93" y="110"/>
                </a:cubicBezTo>
                <a:close/>
                <a:moveTo>
                  <a:pt x="184" y="127"/>
                </a:moveTo>
                <a:cubicBezTo>
                  <a:pt x="108" y="9"/>
                  <a:pt x="108" y="9"/>
                  <a:pt x="108" y="9"/>
                </a:cubicBezTo>
                <a:cubicBezTo>
                  <a:pt x="108" y="9"/>
                  <a:pt x="104" y="0"/>
                  <a:pt x="93" y="0"/>
                </a:cubicBezTo>
                <a:cubicBezTo>
                  <a:pt x="83" y="0"/>
                  <a:pt x="78" y="9"/>
                  <a:pt x="78" y="9"/>
                </a:cubicBezTo>
                <a:cubicBezTo>
                  <a:pt x="2" y="127"/>
                  <a:pt x="2" y="127"/>
                  <a:pt x="2" y="127"/>
                </a:cubicBezTo>
                <a:cubicBezTo>
                  <a:pt x="2" y="127"/>
                  <a:pt x="0" y="130"/>
                  <a:pt x="0" y="135"/>
                </a:cubicBezTo>
                <a:cubicBezTo>
                  <a:pt x="0" y="144"/>
                  <a:pt x="8" y="152"/>
                  <a:pt x="17" y="152"/>
                </a:cubicBezTo>
                <a:cubicBezTo>
                  <a:pt x="169" y="152"/>
                  <a:pt x="169" y="152"/>
                  <a:pt x="169" y="152"/>
                </a:cubicBezTo>
                <a:cubicBezTo>
                  <a:pt x="178" y="152"/>
                  <a:pt x="186" y="144"/>
                  <a:pt x="186" y="135"/>
                </a:cubicBezTo>
                <a:cubicBezTo>
                  <a:pt x="186" y="129"/>
                  <a:pt x="184" y="127"/>
                  <a:pt x="184" y="127"/>
                </a:cubicBezTo>
                <a:close/>
                <a:moveTo>
                  <a:pt x="169" y="144"/>
                </a:moveTo>
                <a:cubicBezTo>
                  <a:pt x="17" y="144"/>
                  <a:pt x="17" y="144"/>
                  <a:pt x="17" y="144"/>
                </a:cubicBezTo>
                <a:cubicBezTo>
                  <a:pt x="12" y="144"/>
                  <a:pt x="9" y="140"/>
                  <a:pt x="9" y="135"/>
                </a:cubicBezTo>
                <a:cubicBezTo>
                  <a:pt x="9" y="133"/>
                  <a:pt x="9" y="132"/>
                  <a:pt x="9" y="132"/>
                </a:cubicBezTo>
                <a:cubicBezTo>
                  <a:pt x="9" y="132"/>
                  <a:pt x="9" y="132"/>
                  <a:pt x="9" y="131"/>
                </a:cubicBezTo>
                <a:cubicBezTo>
                  <a:pt x="85" y="13"/>
                  <a:pt x="85" y="13"/>
                  <a:pt x="85" y="13"/>
                </a:cubicBezTo>
                <a:cubicBezTo>
                  <a:pt x="86" y="13"/>
                  <a:pt x="86" y="13"/>
                  <a:pt x="86" y="13"/>
                </a:cubicBezTo>
                <a:cubicBezTo>
                  <a:pt x="86" y="13"/>
                  <a:pt x="88" y="9"/>
                  <a:pt x="93" y="9"/>
                </a:cubicBezTo>
                <a:cubicBezTo>
                  <a:pt x="98" y="9"/>
                  <a:pt x="100" y="12"/>
                  <a:pt x="100" y="12"/>
                </a:cubicBezTo>
                <a:cubicBezTo>
                  <a:pt x="100" y="13"/>
                  <a:pt x="100" y="13"/>
                  <a:pt x="101" y="13"/>
                </a:cubicBezTo>
                <a:cubicBezTo>
                  <a:pt x="177" y="131"/>
                  <a:pt x="177" y="131"/>
                  <a:pt x="177" y="131"/>
                </a:cubicBezTo>
                <a:cubicBezTo>
                  <a:pt x="177" y="132"/>
                  <a:pt x="177" y="132"/>
                  <a:pt x="177" y="132"/>
                </a:cubicBezTo>
                <a:cubicBezTo>
                  <a:pt x="177" y="132"/>
                  <a:pt x="177" y="133"/>
                  <a:pt x="177" y="135"/>
                </a:cubicBezTo>
                <a:cubicBezTo>
                  <a:pt x="177" y="140"/>
                  <a:pt x="174" y="144"/>
                  <a:pt x="169" y="144"/>
                </a:cubicBezTo>
                <a:close/>
              </a:path>
            </a:pathLst>
          </a:custGeom>
          <a:solidFill>
            <a:schemeClr val="bg1"/>
          </a:solidFill>
          <a:ln w="6350">
            <a:solidFill>
              <a:schemeClr val="bg1"/>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74C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233141"/>
      </p:ext>
    </p:extLst>
  </p:cSld>
  <p:clrMapOvr>
    <a:masterClrMapping/>
  </p:clrMapOvr>
</p:sld>
</file>

<file path=ppt/theme/theme1.xml><?xml version="1.0" encoding="utf-8"?>
<a:theme xmlns:a="http://schemas.openxmlformats.org/drawingml/2006/main" name="Office Theme">
  <a:themeElements>
    <a:clrScheme name="MFS">
      <a:dk1>
        <a:srgbClr val="000000"/>
      </a:dk1>
      <a:lt1>
        <a:srgbClr val="FFFFFF"/>
      </a:lt1>
      <a:dk2>
        <a:srgbClr val="1F497D"/>
      </a:dk2>
      <a:lt2>
        <a:srgbClr val="EEECE1"/>
      </a:lt2>
      <a:accent1>
        <a:srgbClr val="1F275A"/>
      </a:accent1>
      <a:accent2>
        <a:srgbClr val="008B95"/>
      </a:accent2>
      <a:accent3>
        <a:srgbClr val="00A58C"/>
      </a:accent3>
      <a:accent4>
        <a:srgbClr val="7AB800"/>
      </a:accent4>
      <a:accent5>
        <a:srgbClr val="EBB700"/>
      </a:accent5>
      <a:accent6>
        <a:srgbClr val="1F2622"/>
      </a:accent6>
      <a:hlink>
        <a:srgbClr val="354646"/>
      </a:hlink>
      <a:folHlink>
        <a:srgbClr val="8FA1A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35906</TotalTime>
  <Words>7860</Words>
  <Application>Microsoft Office PowerPoint</Application>
  <PresentationFormat>Widescreen</PresentationFormat>
  <Paragraphs>513</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Helvetica Neue</vt:lpstr>
      <vt:lpstr>Symbol</vt:lpstr>
      <vt:lpstr>Wingdings</vt:lpstr>
      <vt:lpstr>Office Theme</vt:lpstr>
      <vt:lpstr>Protecting Your Data: Aware and Prepared</vt:lpstr>
      <vt:lpstr>PowerPoint Presentation</vt:lpstr>
      <vt:lpstr>Agenda</vt:lpstr>
      <vt:lpstr>PowerPoint Presentation</vt:lpstr>
      <vt:lpstr>Types of Direct Threats</vt:lpstr>
      <vt:lpstr>Lost or Stolen Property</vt:lpstr>
      <vt:lpstr>Mail Scams</vt:lpstr>
      <vt:lpstr>Phone Scams</vt:lpstr>
      <vt:lpstr>PowerPoint Presentation</vt:lpstr>
      <vt:lpstr>Types of Digital Threats</vt:lpstr>
      <vt:lpstr>Email Scams</vt:lpstr>
      <vt:lpstr>Email Scams </vt:lpstr>
      <vt:lpstr>Malicious Websites</vt:lpstr>
      <vt:lpstr>Public Wi-Fi Threats</vt:lpstr>
      <vt:lpstr>Create strong, unique passwords </vt:lpstr>
      <vt:lpstr>PowerPoint Presentation</vt:lpstr>
      <vt:lpstr>Create Strong, Unique Passwords </vt:lpstr>
      <vt:lpstr>Back Up Information and Update Software </vt:lpstr>
      <vt:lpstr>Review and Monitor Financial Statements</vt:lpstr>
      <vt:lpstr>Be Mindful With Web Activity </vt:lpstr>
      <vt:lpstr>Social Media Scams </vt:lpstr>
      <vt:lpstr>Always Initiate the Interaction Yourself </vt:lpstr>
      <vt:lpstr>PowerPoint Presentation</vt:lpstr>
      <vt:lpstr>Steps to Take if You Are a Victim</vt:lpstr>
      <vt:lpstr>Key Takeaways</vt:lpstr>
      <vt:lpstr>Resources to Keep In Mind</vt:lpstr>
      <vt:lpstr>Thank You!</vt:lpstr>
      <vt:lpstr>PowerPoint Presentation</vt:lpstr>
      <vt:lpstr>Are You Already a Victim? </vt:lpstr>
      <vt:lpstr>Threats by Generation</vt:lpstr>
      <vt:lpstr>Prevention Tips and Ways to Fight Back </vt:lpstr>
      <vt:lpstr>Scam “Questionnaires” and “Quizzes”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Stephanie Roberts</cp:lastModifiedBy>
  <cp:revision>1048</cp:revision>
  <cp:lastPrinted>2023-05-02T16:15:59Z</cp:lastPrinted>
  <dcterms:created xsi:type="dcterms:W3CDTF">2019-10-21T12:18:03Z</dcterms:created>
  <dcterms:modified xsi:type="dcterms:W3CDTF">2023-05-30T19:11:29Z</dcterms:modified>
</cp:coreProperties>
</file>